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0"/>
  </p:notesMasterIdLst>
  <p:handoutMasterIdLst>
    <p:handoutMasterId r:id="rId171"/>
  </p:handout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6" r:id="rId12"/>
    <p:sldId id="365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442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  <p:sldId id="471" r:id="rId117"/>
    <p:sldId id="472" r:id="rId118"/>
    <p:sldId id="473" r:id="rId119"/>
    <p:sldId id="474" r:id="rId120"/>
    <p:sldId id="475" r:id="rId121"/>
    <p:sldId id="476" r:id="rId122"/>
    <p:sldId id="477" r:id="rId123"/>
    <p:sldId id="478" r:id="rId124"/>
    <p:sldId id="479" r:id="rId125"/>
    <p:sldId id="480" r:id="rId126"/>
    <p:sldId id="481" r:id="rId127"/>
    <p:sldId id="482" r:id="rId128"/>
    <p:sldId id="483" r:id="rId129"/>
    <p:sldId id="484" r:id="rId130"/>
    <p:sldId id="485" r:id="rId131"/>
    <p:sldId id="486" r:id="rId132"/>
    <p:sldId id="488" r:id="rId133"/>
    <p:sldId id="489" r:id="rId134"/>
    <p:sldId id="490" r:id="rId135"/>
    <p:sldId id="491" r:id="rId136"/>
    <p:sldId id="492" r:id="rId137"/>
    <p:sldId id="493" r:id="rId138"/>
    <p:sldId id="494" r:id="rId139"/>
    <p:sldId id="495" r:id="rId140"/>
    <p:sldId id="496" r:id="rId141"/>
    <p:sldId id="497" r:id="rId142"/>
    <p:sldId id="498" r:id="rId143"/>
    <p:sldId id="499" r:id="rId144"/>
    <p:sldId id="500" r:id="rId145"/>
    <p:sldId id="501" r:id="rId146"/>
    <p:sldId id="502" r:id="rId147"/>
    <p:sldId id="503" r:id="rId148"/>
    <p:sldId id="504" r:id="rId149"/>
    <p:sldId id="505" r:id="rId150"/>
    <p:sldId id="506" r:id="rId151"/>
    <p:sldId id="507" r:id="rId152"/>
    <p:sldId id="508" r:id="rId153"/>
    <p:sldId id="509" r:id="rId154"/>
    <p:sldId id="510" r:id="rId155"/>
    <p:sldId id="511" r:id="rId156"/>
    <p:sldId id="512" r:id="rId157"/>
    <p:sldId id="513" r:id="rId158"/>
    <p:sldId id="514" r:id="rId159"/>
    <p:sldId id="515" r:id="rId160"/>
    <p:sldId id="516" r:id="rId161"/>
    <p:sldId id="517" r:id="rId162"/>
    <p:sldId id="518" r:id="rId163"/>
    <p:sldId id="519" r:id="rId164"/>
    <p:sldId id="520" r:id="rId165"/>
    <p:sldId id="521" r:id="rId166"/>
    <p:sldId id="522" r:id="rId167"/>
    <p:sldId id="523" r:id="rId168"/>
    <p:sldId id="524" r:id="rId16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6FF50"/>
    <a:srgbClr val="FD5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9"/>
    <p:restoredTop sz="76342"/>
  </p:normalViewPr>
  <p:slideViewPr>
    <p:cSldViewPr snapToObjects="1">
      <p:cViewPr varScale="1">
        <p:scale>
          <a:sx n="56" d="100"/>
          <a:sy n="56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notesMaster" Target="notesMasters/notesMaster1.xml"/><Relationship Id="rId171" Type="http://schemas.openxmlformats.org/officeDocument/2006/relationships/handoutMaster" Target="handoutMasters/handoutMaster1.xml"/><Relationship Id="rId172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presProps" Target="presProps.xml"/><Relationship Id="rId174" Type="http://schemas.openxmlformats.org/officeDocument/2006/relationships/viewProps" Target="viewProps.xml"/><Relationship Id="rId175" Type="http://schemas.openxmlformats.org/officeDocument/2006/relationships/theme" Target="theme/theme1.xml"/><Relationship Id="rId176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E29B4-2FF2-1A40-9798-58939CAE9B51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2E473-EA2C-6540-AD6D-4E980CAD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00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B2326DB3-D7FF-764F-BC3C-ED1281CD0421}" type="datetime1">
              <a:rPr lang="en-US"/>
              <a:pPr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4DD0180-A511-534B-9483-FF0695053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7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9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0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46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1705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93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2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8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8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307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4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9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11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4314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82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30D99-D072-9C4C-BF88-9A15F44C4795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441C4-20B0-9940-BF57-26EE38BC21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2FB965-29A6-184A-9268-F13FD31A9A85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95DF43-B28A-F443-9C7C-C59986C1D8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8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1B0AC6-20D7-C944-BEF3-42F8D283DC48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E1C660-9833-8444-9E21-D16BFC40E5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8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ACF46-E4C0-474F-9B72-9A40AE2CE65C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B91E6-D4DC-874E-9F15-ABE83262E6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C62AB-119A-D94A-892D-77C5B94962EE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70494C-307D-EE4F-ADBD-E36BEC1F87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4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1806AA-3D7A-F34C-B34A-5ECDDD746730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DBDA3-8C16-2846-8148-1DF4A920D8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EF751B-C9E9-3D45-8FD4-300BD35B7335}" type="datetime1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13814-8E84-2349-85E0-E3BC95E678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9991E6-D8F2-2B4B-AE0D-0F1A22D0CEED}" type="datetime1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2438F-18BB-2449-BE07-BC62D0264A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5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36263-7F5B-E341-ABD0-D4F7100CBB84}" type="datetime1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6A79E3-C0B1-2B4D-BF4B-54075392CC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2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1E548C-B350-BF44-8225-ADC668435BB3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67408-B740-0C46-B614-A97B32CB72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AC4C3-C5B4-3348-AC5D-B6A2411E5E2A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38DF1-C8AE-2848-AA7F-966A2B483E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F97EAF2-CE57-4F46-9486-097C09178395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ED0F0D6-E8CF-BB45-AABD-BE41523626E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biostat.wisc.edu/bmi576/" TargetMode="External"/><Relationship Id="rId3" Type="http://schemas.openxmlformats.org/officeDocument/2006/relationships/hyperlink" Target="mailto:colin.dewey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stampboards.com/viewtopic.php?f=17&amp;t=40366&amp;start=50" TargetMode="External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Meat_ant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Sequence Assembly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371600" y="3609808"/>
            <a:ext cx="6400800" cy="1752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Fall 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2016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BMI/CS 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576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www.biostat.wisc.edu/bmi576</a:t>
            </a:r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/</a:t>
            </a:r>
            <a:endParaRPr lang="en-US" dirty="0" smtClean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rPr>
              <a:t>Irene Ong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Irene.ong@wisc.edu</a:t>
            </a:r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rgbClr val="898989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Where Is the Genomic Path?  </a:t>
            </a:r>
            <a:endParaRPr lang="en-US" b="0" i="0" dirty="0"/>
          </a:p>
        </p:txBody>
      </p:sp>
      <p:grpSp>
        <p:nvGrpSpPr>
          <p:cNvPr id="3" name="Group 49"/>
          <p:cNvGrpSpPr/>
          <p:nvPr/>
        </p:nvGrpSpPr>
        <p:grpSpPr>
          <a:xfrm>
            <a:off x="6818010" y="3810000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94737" y="3810000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7427488" y="3810000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253077" y="3810000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2971800" y="3810000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3810000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1205112" y="3810000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8037863" y="3810000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39615" y="3810000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4877110" y="3810000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3637059" y="3810000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1815487" y="3810000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670678" y="3810000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6208532" y="3810000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439369" y="4015740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 flipH="1" flipV="1">
            <a:off x="851128" y="3398513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0"/>
          <p:cNvGrpSpPr/>
          <p:nvPr/>
        </p:nvGrpSpPr>
        <p:grpSpPr>
          <a:xfrm>
            <a:off x="-14869" y="3810000"/>
            <a:ext cx="519694" cy="411480"/>
            <a:chOff x="784012" y="3625532"/>
            <a:chExt cx="519694" cy="411480"/>
          </a:xfrm>
        </p:grpSpPr>
        <p:sp>
          <p:nvSpPr>
            <p:cNvPr id="83" name="TextBox 82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100" name="Straight Arrow Connector 68"/>
          <p:cNvCxnSpPr/>
          <p:nvPr/>
        </p:nvCxnSpPr>
        <p:spPr>
          <a:xfrm rot="5400000" flipH="1" flipV="1">
            <a:off x="1140952" y="2894976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68"/>
          <p:cNvCxnSpPr>
            <a:stCxn id="37" idx="0"/>
            <a:endCxn id="38" idx="0"/>
          </p:cNvCxnSpPr>
          <p:nvPr/>
        </p:nvCxnSpPr>
        <p:spPr>
          <a:xfrm rot="5400000" flipH="1" flipV="1">
            <a:off x="4255931" y="392273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68"/>
          <p:cNvCxnSpPr>
            <a:stCxn id="37" idx="7"/>
            <a:endCxn id="144" idx="0"/>
          </p:cNvCxnSpPr>
          <p:nvPr/>
        </p:nvCxnSpPr>
        <p:spPr>
          <a:xfrm rot="5400000" flipH="1" flipV="1">
            <a:off x="4636044" y="196988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68"/>
          <p:cNvCxnSpPr>
            <a:stCxn id="37" idx="4"/>
            <a:endCxn id="48" idx="4"/>
          </p:cNvCxnSpPr>
          <p:nvPr/>
        </p:nvCxnSpPr>
        <p:spPr>
          <a:xfrm rot="16200000" flipH="1">
            <a:off x="4872250" y="187434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68"/>
          <p:cNvCxnSpPr>
            <a:stCxn id="42" idx="5"/>
            <a:endCxn id="48" idx="3"/>
          </p:cNvCxnSpPr>
          <p:nvPr/>
        </p:nvCxnSpPr>
        <p:spPr>
          <a:xfrm rot="16200000" flipH="1">
            <a:off x="5186996" y="586743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68"/>
          <p:cNvCxnSpPr>
            <a:stCxn id="42" idx="4"/>
            <a:endCxn id="38" idx="3"/>
          </p:cNvCxnSpPr>
          <p:nvPr/>
        </p:nvCxnSpPr>
        <p:spPr>
          <a:xfrm rot="5400000" flipH="1" flipV="1">
            <a:off x="4468136" y="1160781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8"/>
          <p:cNvCxnSpPr>
            <a:stCxn id="143" idx="0"/>
            <a:endCxn id="43" idx="1"/>
          </p:cNvCxnSpPr>
          <p:nvPr/>
        </p:nvCxnSpPr>
        <p:spPr>
          <a:xfrm rot="16200000" flipH="1">
            <a:off x="4796969" y="508855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68"/>
          <p:cNvCxnSpPr>
            <a:stCxn id="47" idx="4"/>
            <a:endCxn id="38" idx="4"/>
          </p:cNvCxnSpPr>
          <p:nvPr/>
        </p:nvCxnSpPr>
        <p:spPr>
          <a:xfrm rot="16200000" flipH="1">
            <a:off x="4870532" y="1418354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68"/>
          <p:cNvCxnSpPr>
            <a:stCxn id="47" idx="5"/>
            <a:endCxn id="43" idx="3"/>
          </p:cNvCxnSpPr>
          <p:nvPr/>
        </p:nvCxnSpPr>
        <p:spPr>
          <a:xfrm rot="16200000" flipH="1">
            <a:off x="5185301" y="1188146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68"/>
          <p:cNvCxnSpPr>
            <a:stCxn id="47" idx="7"/>
            <a:endCxn id="48" idx="0"/>
          </p:cNvCxnSpPr>
          <p:nvPr/>
        </p:nvCxnSpPr>
        <p:spPr>
          <a:xfrm rot="5400000" flipH="1" flipV="1">
            <a:off x="5529132" y="493096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0" idx="2"/>
            <a:endCxn id="41" idx="6"/>
          </p:cNvCxnSpPr>
          <p:nvPr/>
        </p:nvCxnSpPr>
        <p:spPr>
          <a:xfrm rot="10800000">
            <a:off x="2810048" y="4015740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68"/>
          <p:cNvCxnSpPr>
            <a:stCxn id="41" idx="4"/>
            <a:endCxn id="37" idx="3"/>
          </p:cNvCxnSpPr>
          <p:nvPr/>
        </p:nvCxnSpPr>
        <p:spPr>
          <a:xfrm rot="5400000" flipH="1">
            <a:off x="1619180" y="323542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68"/>
          <p:cNvCxnSpPr>
            <a:stCxn id="41" idx="3"/>
            <a:endCxn id="42" idx="3"/>
          </p:cNvCxnSpPr>
          <p:nvPr/>
        </p:nvCxnSpPr>
        <p:spPr>
          <a:xfrm rot="5400000">
            <a:off x="1891645" y="3592450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68"/>
          <p:cNvCxnSpPr>
            <a:stCxn id="46" idx="0"/>
            <a:endCxn id="37" idx="1"/>
          </p:cNvCxnSpPr>
          <p:nvPr/>
        </p:nvCxnSpPr>
        <p:spPr>
          <a:xfrm rot="16200000" flipH="1" flipV="1">
            <a:off x="2257711" y="2245670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68"/>
          <p:cNvCxnSpPr>
            <a:stCxn id="46" idx="7"/>
            <a:endCxn id="42" idx="0"/>
          </p:cNvCxnSpPr>
          <p:nvPr/>
        </p:nvCxnSpPr>
        <p:spPr>
          <a:xfrm rot="16200000" flipV="1">
            <a:off x="2717281" y="2560417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68"/>
          <p:cNvCxnSpPr>
            <a:stCxn id="46" idx="6"/>
            <a:endCxn id="47" idx="3"/>
          </p:cNvCxnSpPr>
          <p:nvPr/>
        </p:nvCxnSpPr>
        <p:spPr>
          <a:xfrm flipH="1">
            <a:off x="1922583" y="4015740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68"/>
          <p:cNvCxnSpPr>
            <a:stCxn id="39" idx="5"/>
            <a:endCxn id="40" idx="5"/>
          </p:cNvCxnSpPr>
          <p:nvPr/>
        </p:nvCxnSpPr>
        <p:spPr>
          <a:xfrm rot="5400000">
            <a:off x="4019775" y="3524652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68"/>
          <p:cNvCxnSpPr>
            <a:stCxn id="45" idx="0"/>
            <a:endCxn id="46" idx="7"/>
          </p:cNvCxnSpPr>
          <p:nvPr/>
        </p:nvCxnSpPr>
        <p:spPr>
          <a:xfrm rot="16200000" flipH="1" flipV="1">
            <a:off x="4555011" y="3282112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68"/>
          <p:cNvCxnSpPr>
            <a:stCxn id="145" idx="0"/>
            <a:endCxn id="45" idx="7"/>
          </p:cNvCxnSpPr>
          <p:nvPr/>
        </p:nvCxnSpPr>
        <p:spPr>
          <a:xfrm rot="16200000" flipH="1" flipV="1">
            <a:off x="5548421" y="3589563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68"/>
          <p:cNvCxnSpPr>
            <a:stCxn id="44" idx="5"/>
            <a:endCxn id="44" idx="3"/>
          </p:cNvCxnSpPr>
          <p:nvPr/>
        </p:nvCxnSpPr>
        <p:spPr>
          <a:xfrm rot="5400000">
            <a:off x="5813831" y="4016398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68"/>
          <p:cNvCxnSpPr>
            <a:stCxn id="34" idx="4"/>
            <a:endCxn id="84" idx="4"/>
          </p:cNvCxnSpPr>
          <p:nvPr/>
        </p:nvCxnSpPr>
        <p:spPr>
          <a:xfrm rot="5400000">
            <a:off x="3648120" y="807919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68"/>
          <p:cNvCxnSpPr>
            <a:stCxn id="38" idx="3"/>
            <a:endCxn id="39" idx="5"/>
          </p:cNvCxnSpPr>
          <p:nvPr/>
        </p:nvCxnSpPr>
        <p:spPr>
          <a:xfrm rot="5400000">
            <a:off x="6092589" y="2724974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68"/>
          <p:cNvCxnSpPr>
            <a:stCxn id="43" idx="7"/>
            <a:endCxn id="146" idx="0"/>
          </p:cNvCxnSpPr>
          <p:nvPr/>
        </p:nvCxnSpPr>
        <p:spPr>
          <a:xfrm rot="16200000" flipV="1">
            <a:off x="6790824" y="2213063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68"/>
          <p:cNvCxnSpPr>
            <a:stCxn id="48" idx="1"/>
            <a:endCxn id="49" idx="0"/>
          </p:cNvCxnSpPr>
          <p:nvPr/>
        </p:nvCxnSpPr>
        <p:spPr>
          <a:xfrm rot="16200000" flipV="1">
            <a:off x="7588079" y="2696865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28057" y="4028592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8"/>
          <p:cNvCxnSpPr/>
          <p:nvPr/>
        </p:nvCxnSpPr>
        <p:spPr>
          <a:xfrm rot="16200000" flipV="1">
            <a:off x="6961229" y="2701039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68"/>
          <p:cNvCxnSpPr/>
          <p:nvPr/>
        </p:nvCxnSpPr>
        <p:spPr>
          <a:xfrm rot="5400000">
            <a:off x="3646905" y="805220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68"/>
          <p:cNvCxnSpPr/>
          <p:nvPr/>
        </p:nvCxnSpPr>
        <p:spPr>
          <a:xfrm rot="5400000" flipH="1" flipV="1">
            <a:off x="849913" y="3395814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68"/>
          <p:cNvCxnSpPr/>
          <p:nvPr/>
        </p:nvCxnSpPr>
        <p:spPr>
          <a:xfrm rot="5400000" flipH="1" flipV="1">
            <a:off x="4466921" y="1158082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68"/>
          <p:cNvCxnSpPr/>
          <p:nvPr/>
        </p:nvCxnSpPr>
        <p:spPr>
          <a:xfrm rot="5400000">
            <a:off x="6091374" y="2722275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/>
          <p:nvPr/>
        </p:nvCxnSpPr>
        <p:spPr>
          <a:xfrm rot="5400000">
            <a:off x="4018560" y="3521953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0800000">
            <a:off x="2808833" y="4013041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2226842" y="4025893"/>
            <a:ext cx="1723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68"/>
          <p:cNvCxnSpPr/>
          <p:nvPr/>
        </p:nvCxnSpPr>
        <p:spPr>
          <a:xfrm rot="16200000" flipH="1">
            <a:off x="5184086" y="1185447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68"/>
          <p:cNvCxnSpPr/>
          <p:nvPr/>
        </p:nvCxnSpPr>
        <p:spPr>
          <a:xfrm rot="16200000" flipV="1">
            <a:off x="6960014" y="2698340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68"/>
          <p:cNvCxnSpPr/>
          <p:nvPr/>
        </p:nvCxnSpPr>
        <p:spPr>
          <a:xfrm rot="16200000" flipH="1" flipV="1">
            <a:off x="5547206" y="3586864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8"/>
          <p:cNvCxnSpPr/>
          <p:nvPr/>
        </p:nvCxnSpPr>
        <p:spPr>
          <a:xfrm rot="16200000" flipH="1" flipV="1">
            <a:off x="4553796" y="3279413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68"/>
          <p:cNvCxnSpPr/>
          <p:nvPr/>
        </p:nvCxnSpPr>
        <p:spPr>
          <a:xfrm rot="16200000" flipH="1" flipV="1">
            <a:off x="2256496" y="2242971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68"/>
          <p:cNvCxnSpPr/>
          <p:nvPr/>
        </p:nvCxnSpPr>
        <p:spPr>
          <a:xfrm rot="16200000" flipH="1">
            <a:off x="4871035" y="184735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68"/>
          <p:cNvCxnSpPr/>
          <p:nvPr/>
        </p:nvCxnSpPr>
        <p:spPr>
          <a:xfrm rot="16200000" flipV="1">
            <a:off x="7586864" y="2694166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1"/>
          <p:cNvSpPr txBox="1">
            <a:spLocks/>
          </p:cNvSpPr>
          <p:nvPr/>
        </p:nvSpPr>
        <p:spPr>
          <a:xfrm>
            <a:off x="100537" y="5715000"/>
            <a:ext cx="88392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Nodes are arranged from left to right in lexicographic order.  </a:t>
            </a:r>
            <a:endParaRPr lang="en-US" b="0" i="0" dirty="0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00536" y="5702062"/>
            <a:ext cx="8891063" cy="5592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0" i="0" dirty="0" smtClean="0">
                <a:latin typeface="+mn-lt"/>
              </a:rPr>
              <a:t>What are we trying to find in this graph?   </a:t>
            </a:r>
            <a:endParaRPr lang="en-US" sz="2800" b="0" i="0" dirty="0">
              <a:latin typeface="+mn-lt"/>
            </a:endParaRPr>
          </a:p>
        </p:txBody>
      </p:sp>
      <p:sp>
        <p:nvSpPr>
          <p:cNvPr id="92" name="Content Placeholder 3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990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lvl="1" indent="0">
              <a:buNone/>
              <a:defRPr/>
            </a:pPr>
            <a:r>
              <a:rPr lang="en-US" dirty="0" smtClean="0"/>
              <a:t>A </a:t>
            </a:r>
            <a:r>
              <a:rPr lang="en-US" b="1" dirty="0"/>
              <a:t>Hamiltonian </a:t>
            </a:r>
            <a:r>
              <a:rPr lang="en-US" b="1" dirty="0" smtClean="0"/>
              <a:t>path: </a:t>
            </a:r>
            <a:r>
              <a:rPr lang="en-US" dirty="0" smtClean="0"/>
              <a:t>a path that visits each node in a graph exactly </a:t>
            </a:r>
            <a:r>
              <a:rPr lang="en-US" dirty="0"/>
              <a:t>once.</a:t>
            </a:r>
          </a:p>
          <a:p>
            <a:pPr marL="457200" lvl="1" indent="0">
              <a:buNone/>
              <a:defRPr/>
            </a:pP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505200" y="2378102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93059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06534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4236960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4381326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4525692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4689294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824042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4995658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16727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5338890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5502492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5637240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580885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5943600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91" grpId="0" animBg="1"/>
      <p:bldP spid="92" grpId="0" build="p" animBg="1"/>
      <p:bldP spid="94" grpId="0"/>
      <p:bldP spid="95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Walking… and Walking… </a:t>
            </a:r>
          </a:p>
        </p:txBody>
      </p:sp>
      <p:sp>
        <p:nvSpPr>
          <p:cNvPr id="8196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7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8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9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20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20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8202" name="Straight Arrow Connector 21"/>
          <p:cNvCxnSpPr>
            <a:cxnSpLocks noChangeShapeType="1"/>
            <a:stCxn id="8201" idx="7"/>
            <a:endCxn id="8196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3" name="Straight Arrow Connector 25"/>
          <p:cNvCxnSpPr>
            <a:cxnSpLocks noChangeShapeType="1"/>
            <a:stCxn id="8196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5" name="Straight Arrow Connector 29"/>
          <p:cNvCxnSpPr>
            <a:cxnSpLocks noChangeShapeType="1"/>
            <a:stCxn id="8196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6" name="Straight Arrow Connector 30"/>
          <p:cNvCxnSpPr>
            <a:cxnSpLocks noChangeShapeType="1"/>
            <a:stCxn id="820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7" name="Straight Arrow Connector 31"/>
          <p:cNvCxnSpPr>
            <a:cxnSpLocks noChangeShapeType="1"/>
            <a:endCxn id="8199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82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9" name="Straight Arrow Connector 41"/>
          <p:cNvCxnSpPr>
            <a:cxnSpLocks noChangeShapeType="1"/>
            <a:stCxn id="8198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10" name="Straight Arrow Connector 42"/>
          <p:cNvCxnSpPr>
            <a:cxnSpLocks noChangeShapeType="1"/>
            <a:stCxn id="8199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821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8200" y="44958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21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8214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1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9226" name="Straight Arrow Connector 21"/>
          <p:cNvCxnSpPr>
            <a:cxnSpLocks noChangeShapeType="1"/>
            <a:stCxn id="9225" idx="7"/>
            <a:endCxn id="921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7" name="Straight Arrow Connector 25"/>
          <p:cNvCxnSpPr>
            <a:cxnSpLocks noChangeShapeType="1"/>
            <a:stCxn id="921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9" name="Straight Arrow Connector 29"/>
          <p:cNvCxnSpPr>
            <a:cxnSpLocks noChangeShapeType="1"/>
            <a:stCxn id="921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0" name="Straight Arrow Connector 30"/>
          <p:cNvCxnSpPr>
            <a:cxnSpLocks noChangeShapeType="1"/>
            <a:stCxn id="922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1" name="Straight Arrow Connector 31"/>
          <p:cNvCxnSpPr>
            <a:cxnSpLocks noChangeShapeType="1"/>
            <a:stCxn id="9223" idx="6"/>
            <a:endCxn id="922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923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3" name="Straight Arrow Connector 42"/>
          <p:cNvCxnSpPr>
            <a:cxnSpLocks noChangeShapeType="1"/>
            <a:stCxn id="9222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9234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525" y="38322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5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9236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923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Walking… and Walking… and Walking… 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93800" y="1600200"/>
            <a:ext cx="6573838" cy="8382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altLang="en-US" sz="3600" dirty="0" smtClean="0">
                <a:latin typeface="Calibri" panose="020F0502020204030204" pitchFamily="34" charset="0"/>
                <a:cs typeface="Times New Roman" pitchFamily="18" charset="0"/>
              </a:rPr>
              <a:t>Can it get stuck? </a:t>
            </a:r>
            <a:r>
              <a:rPr lang="en-US" altLang="en-US" sz="3600" b="1" dirty="0" smtClean="0">
                <a:latin typeface="Calibri" panose="020F0502020204030204" pitchFamily="34" charset="0"/>
                <a:cs typeface="Times New Roman" pitchFamily="18" charset="0"/>
              </a:rPr>
              <a:t>In what node?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0250" name="Straight Arrow Connector 21"/>
          <p:cNvCxnSpPr>
            <a:cxnSpLocks noChangeShapeType="1"/>
            <a:stCxn id="10249" idx="7"/>
            <a:endCxn id="10243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1" name="Straight Arrow Connector 25"/>
          <p:cNvCxnSpPr>
            <a:cxnSpLocks noChangeShapeType="1"/>
            <a:stCxn id="1024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3" name="Straight Arrow Connector 29"/>
          <p:cNvCxnSpPr>
            <a:cxnSpLocks noChangeShapeType="1"/>
            <a:stCxn id="1024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4" name="Straight Arrow Connector 30"/>
          <p:cNvCxnSpPr>
            <a:cxnSpLocks noChangeShapeType="1"/>
            <a:stCxn id="1024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5" name="Straight Arrow Connector 31"/>
          <p:cNvCxnSpPr>
            <a:cxnSpLocks noChangeShapeType="1"/>
            <a:stCxn id="10247" idx="6"/>
            <a:endCxn id="1024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56" name="Straight Arrow Connector 42"/>
          <p:cNvCxnSpPr>
            <a:cxnSpLocks noChangeShapeType="1"/>
            <a:stCxn id="10246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025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5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5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6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0261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 smtClean="0">
                <a:cs typeface="Arial" charset="0"/>
              </a:rPr>
              <a:t>The Ant Can Only Get Stuck at the Starting Node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6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6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1274" name="Straight Arrow Connector 21"/>
          <p:cNvCxnSpPr>
            <a:cxnSpLocks noChangeShapeType="1"/>
            <a:stCxn id="11273" idx="7"/>
            <a:endCxn id="11267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5" name="Straight Arrow Connector 25"/>
          <p:cNvCxnSpPr>
            <a:cxnSpLocks noChangeShapeType="1"/>
            <a:stCxn id="11267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7" name="Straight Arrow Connector 29"/>
          <p:cNvCxnSpPr>
            <a:cxnSpLocks noChangeShapeType="1"/>
            <a:stCxn id="1126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8" name="Straight Arrow Connector 30"/>
          <p:cNvCxnSpPr>
            <a:cxnSpLocks noChangeShapeType="1"/>
            <a:stCxn id="1127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9" name="Straight Arrow Connector 31"/>
          <p:cNvCxnSpPr>
            <a:cxnSpLocks noChangeShapeType="1"/>
            <a:stCxn id="11271" idx="6"/>
            <a:endCxn id="1127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0" name="Straight Arrow Connector 42"/>
          <p:cNvCxnSpPr>
            <a:cxnSpLocks noChangeShapeType="1"/>
            <a:stCxn id="11270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128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28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8213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latin typeface="+mn-lt"/>
                <a:cs typeface="Times New Roman" pitchFamily="18" charset="0"/>
              </a:rPr>
              <a:t>The Ant Has Completed a Cycle                BUT has not Proven Euler’s theorem yet…</a:t>
            </a:r>
            <a:endParaRPr lang="en-US" altLang="en-US" dirty="0" smtClean="0">
              <a:latin typeface="+mn-lt"/>
              <a:cs typeface="Arial" charset="0"/>
            </a:endParaRPr>
          </a:p>
        </p:txBody>
      </p:sp>
      <p:sp>
        <p:nvSpPr>
          <p:cNvPr id="8214" name="Content Placeholder 2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5334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altLang="en-US" dirty="0" smtClean="0">
                <a:latin typeface="Calibri" panose="020F0502020204030204" pitchFamily="34" charset="0"/>
                <a:cs typeface="Times New Roman" pitchFamily="18" charset="0"/>
              </a:rPr>
              <a:t>The constructed cycle is not </a:t>
            </a:r>
            <a:r>
              <a:rPr lang="en-US" altLang="en-US" dirty="0" err="1" smtClean="0">
                <a:latin typeface="Calibri" panose="020F0502020204030204" pitchFamily="34" charset="0"/>
                <a:cs typeface="Times New Roman" pitchFamily="18" charset="0"/>
              </a:rPr>
              <a:t>Eulerian</a:t>
            </a:r>
            <a:r>
              <a:rPr lang="en-US" altLang="en-US" dirty="0" smtClean="0">
                <a:latin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altLang="en-US" b="1" dirty="0" smtClean="0">
                <a:latin typeface="Calibri" panose="020F0502020204030204" pitchFamily="34" charset="0"/>
                <a:cs typeface="Times New Roman" pitchFamily="18" charset="0"/>
              </a:rPr>
              <a:t>Can we enlarge it? </a:t>
            </a:r>
          </a:p>
          <a:p>
            <a:pPr marL="0" indent="0">
              <a:buFontTx/>
              <a:buNone/>
              <a:defRPr/>
            </a:pPr>
            <a:endParaRPr lang="en-US" altLang="en-US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2298" name="Straight Arrow Connector 21"/>
          <p:cNvCxnSpPr>
            <a:cxnSpLocks noChangeShapeType="1"/>
            <a:stCxn id="12297" idx="7"/>
            <a:endCxn id="12291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299" name="Straight Arrow Connector 25"/>
          <p:cNvCxnSpPr>
            <a:cxnSpLocks noChangeShapeType="1"/>
            <a:stCxn id="12291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1" name="Straight Arrow Connector 29"/>
          <p:cNvCxnSpPr>
            <a:cxnSpLocks noChangeShapeType="1"/>
            <a:stCxn id="1229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2" name="Straight Arrow Connector 30"/>
          <p:cNvCxnSpPr>
            <a:cxnSpLocks noChangeShapeType="1"/>
            <a:stCxn id="1229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3" name="Straight Arrow Connector 31"/>
          <p:cNvCxnSpPr>
            <a:cxnSpLocks noChangeShapeType="1"/>
            <a:stCxn id="12295" idx="6"/>
            <a:endCxn id="1229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4" name="Straight Arrow Connector 42"/>
          <p:cNvCxnSpPr>
            <a:cxnSpLocks noChangeShapeType="1"/>
            <a:stCxn id="12294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230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30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026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latin typeface="+mn-lt"/>
                <a:cs typeface="Times New Roman" pitchFamily="18" charset="0"/>
              </a:rPr>
              <a:t>L</a:t>
            </a:r>
            <a:r>
              <a:rPr lang="en-US" altLang="en-US" dirty="0" smtClean="0">
                <a:latin typeface="+mn-lt"/>
                <a:cs typeface="Times New Roman" pitchFamily="18" charset="0"/>
              </a:rPr>
              <a:t>et’s Start at a </a:t>
            </a:r>
            <a:r>
              <a:rPr lang="en-US" altLang="en-US" dirty="0">
                <a:latin typeface="+mn-lt"/>
                <a:cs typeface="Times New Roman" pitchFamily="18" charset="0"/>
              </a:rPr>
              <a:t>D</a:t>
            </a:r>
            <a:r>
              <a:rPr lang="en-US" altLang="en-US" dirty="0" smtClean="0">
                <a:latin typeface="+mn-lt"/>
                <a:cs typeface="Times New Roman" pitchFamily="18" charset="0"/>
              </a:rPr>
              <a:t>ifferent </a:t>
            </a:r>
            <a:r>
              <a:rPr lang="en-US" altLang="en-US" dirty="0">
                <a:latin typeface="+mn-lt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+mn-lt"/>
                <a:cs typeface="Times New Roman" pitchFamily="18" charset="0"/>
              </a:rPr>
              <a:t>ode in the Green </a:t>
            </a:r>
            <a:r>
              <a:rPr lang="en-US" altLang="en-US" dirty="0">
                <a:latin typeface="+mn-lt"/>
                <a:cs typeface="Times New Roman" pitchFamily="18" charset="0"/>
              </a:rPr>
              <a:t>C</a:t>
            </a:r>
            <a:r>
              <a:rPr lang="en-US" altLang="en-US" dirty="0" smtClean="0">
                <a:latin typeface="+mn-lt"/>
                <a:cs typeface="Times New Roman" pitchFamily="18" charset="0"/>
              </a:rPr>
              <a:t>ycle</a:t>
            </a:r>
            <a:endParaRPr lang="en-US" altLang="en-US" dirty="0" smtClean="0">
              <a:latin typeface="+mn-lt"/>
              <a:cs typeface="Arial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5334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altLang="en-US" sz="3400" dirty="0" smtClean="0">
                <a:latin typeface="Calibri" panose="020F0502020204030204" pitchFamily="34" charset="0"/>
                <a:cs typeface="Times New Roman" pitchFamily="18" charset="0"/>
              </a:rPr>
              <a:t>Let’s start at a node with still unexplored edges.</a:t>
            </a:r>
            <a:r>
              <a:rPr lang="en-US" altLang="en-US" sz="3400" b="1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endParaRPr lang="en-US" altLang="en-US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2310" name="TextBox 37"/>
          <p:cNvSpPr txBox="1">
            <a:spLocks noChangeArrowheads="1"/>
          </p:cNvSpPr>
          <p:nvPr/>
        </p:nvSpPr>
        <p:spPr bwMode="auto">
          <a:xfrm>
            <a:off x="1179513" y="4423242"/>
            <a:ext cx="4191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“Why should I start </a:t>
            </a:r>
            <a:r>
              <a:rPr lang="en-US" altLang="en-US" dirty="0" smtClean="0">
                <a:latin typeface="Calibri" pitchFamily="34" charset="0"/>
              </a:rPr>
              <a:t>at a </a:t>
            </a:r>
            <a:r>
              <a:rPr lang="en-US" altLang="en-US" dirty="0">
                <a:latin typeface="Calibri" pitchFamily="34" charset="0"/>
              </a:rPr>
              <a:t>different </a:t>
            </a:r>
            <a:r>
              <a:rPr lang="en-US" altLang="en-US" dirty="0" smtClean="0">
                <a:latin typeface="Calibri" pitchFamily="34" charset="0"/>
              </a:rPr>
              <a:t>node? Backtracking</a:t>
            </a:r>
            <a:r>
              <a:rPr lang="en-US" altLang="en-US" dirty="0">
                <a:latin typeface="Calibri" pitchFamily="34" charset="0"/>
              </a:rPr>
              <a:t>? I’m not evolved to walk backwards</a:t>
            </a:r>
            <a:r>
              <a:rPr lang="en-US" altLang="en-US" dirty="0" smtClean="0">
                <a:latin typeface="Calibri" pitchFamily="34" charset="0"/>
              </a:rPr>
              <a:t>! </a:t>
            </a:r>
            <a:r>
              <a:rPr lang="en-US" altLang="en-US" dirty="0" smtClean="0">
                <a:solidFill>
                  <a:srgbClr val="FF0000"/>
                </a:solidFill>
                <a:latin typeface="Calibri" pitchFamily="34" charset="0"/>
              </a:rPr>
              <a:t>And what difference does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</a:t>
            </a:r>
            <a:r>
              <a:rPr lang="en-US" altLang="en-US" dirty="0" smtClean="0">
                <a:solidFill>
                  <a:srgbClr val="FF0000"/>
                </a:solidFill>
                <a:latin typeface="Calibri" pitchFamily="34" charset="0"/>
              </a:rPr>
              <a:t>t make???</a:t>
            </a:r>
            <a:r>
              <a:rPr lang="en-US" altLang="en-US" dirty="0" smtClean="0">
                <a:latin typeface="Calibri" pitchFamily="34" charset="0"/>
              </a:rPr>
              <a:t>”</a:t>
            </a:r>
            <a:endParaRPr lang="en-US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31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3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2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3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4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4345" name="Straight Arrow Connector 21"/>
          <p:cNvCxnSpPr>
            <a:cxnSpLocks noChangeShapeType="1"/>
            <a:stCxn id="14344" idx="7"/>
            <a:endCxn id="1433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6" name="Straight Arrow Connector 25"/>
          <p:cNvCxnSpPr>
            <a:cxnSpLocks noChangeShapeType="1"/>
            <a:stCxn id="1433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7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8" name="Straight Arrow Connector 29"/>
          <p:cNvCxnSpPr>
            <a:cxnSpLocks noChangeShapeType="1"/>
            <a:stCxn id="1433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9" name="Straight Arrow Connector 30"/>
          <p:cNvCxnSpPr>
            <a:cxnSpLocks noChangeShapeType="1"/>
            <a:stCxn id="14343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50" name="Straight Arrow Connector 31"/>
          <p:cNvCxnSpPr>
            <a:cxnSpLocks noChangeShapeType="1"/>
            <a:stCxn id="14342" idx="6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5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435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New </a:t>
            </a:r>
            <a:r>
              <a:rPr lang="en-US" altLang="en-US" dirty="0" smtClean="0">
                <a:latin typeface="Calibri" panose="020F0502020204030204" pitchFamily="34" charset="0"/>
                <a:cs typeface="Times New Roman" pitchFamily="18" charset="0"/>
              </a:rPr>
              <a:t>Instructions </a:t>
            </a: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for the </a:t>
            </a:r>
            <a:r>
              <a:rPr lang="en-US" altLang="en-US" dirty="0" smtClean="0">
                <a:latin typeface="Calibri" panose="020F0502020204030204" pitchFamily="34" charset="0"/>
                <a:cs typeface="Times New Roman" pitchFamily="18" charset="0"/>
              </a:rPr>
              <a:t>Ant</a:t>
            </a: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: 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435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435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9313" y="542448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Starting at a </a:t>
            </a:r>
            <a:r>
              <a:rPr lang="en-US" altLang="en-US" sz="2600" b="0" i="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rPr>
              <a:t>node</a:t>
            </a: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 that has an unused edge, traverse the already constructed (green cycle) and return back to the starting node.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5370" name="Straight Arrow Connector 21"/>
          <p:cNvCxnSpPr>
            <a:cxnSpLocks noChangeShapeType="1"/>
            <a:stCxn id="15369" idx="7"/>
            <a:endCxn id="15363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1" name="Straight Arrow Connector 25"/>
          <p:cNvCxnSpPr>
            <a:cxnSpLocks noChangeShapeType="1"/>
            <a:stCxn id="1536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3" name="Straight Arrow Connector 29"/>
          <p:cNvCxnSpPr>
            <a:cxnSpLocks noChangeShapeType="1"/>
            <a:stCxn id="1536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4" name="Straight Arrow Connector 30"/>
          <p:cNvCxnSpPr>
            <a:cxnSpLocks noChangeShapeType="1"/>
            <a:stCxn id="1536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5" name="Straight Arrow Connector 31"/>
          <p:cNvCxnSpPr>
            <a:cxnSpLocks noChangeShapeType="1"/>
            <a:stCxn id="15367" idx="6"/>
            <a:endCxn id="1536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76" name="Straight Arrow Connector 42"/>
          <p:cNvCxnSpPr>
            <a:cxnSpLocks noChangeShapeType="1"/>
            <a:stCxn id="15366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537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400" y="446405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7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7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8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5381" name="Rectangle 24"/>
          <p:cNvSpPr>
            <a:spLocks noChangeArrowheads="1"/>
          </p:cNvSpPr>
          <p:nvPr/>
        </p:nvSpPr>
        <p:spPr bwMode="auto">
          <a:xfrm>
            <a:off x="7721600" y="5026025"/>
            <a:ext cx="3571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538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>
            <a:noAutofit/>
          </a:bodyPr>
          <a:lstStyle/>
          <a:p>
            <a:r>
              <a:rPr lang="en-US" altLang="en-US" sz="3600" dirty="0" smtClean="0">
                <a:cs typeface="Arial" charset="0"/>
              </a:rPr>
              <a:t>An Ant Traversing Previously Constructed Cycle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8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8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8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6394" name="Straight Arrow Connector 21"/>
          <p:cNvCxnSpPr>
            <a:cxnSpLocks noChangeShapeType="1"/>
            <a:stCxn id="16393" idx="7"/>
            <a:endCxn id="16387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5" name="Straight Arrow Connector 25"/>
          <p:cNvCxnSpPr>
            <a:cxnSpLocks noChangeShapeType="1"/>
            <a:stCxn id="16387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7" name="Straight Arrow Connector 29"/>
          <p:cNvCxnSpPr>
            <a:cxnSpLocks noChangeShapeType="1"/>
            <a:stCxn id="1638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8" name="Straight Arrow Connector 30"/>
          <p:cNvCxnSpPr>
            <a:cxnSpLocks noChangeShapeType="1"/>
            <a:stCxn id="1639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9" name="Straight Arrow Connector 31"/>
          <p:cNvCxnSpPr>
            <a:cxnSpLocks noChangeShapeType="1"/>
            <a:stCxn id="16391" idx="6"/>
            <a:endCxn id="1639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0" name="Straight Arrow Connector 42"/>
          <p:cNvCxnSpPr>
            <a:cxnSpLocks noChangeShapeType="1"/>
            <a:stCxn id="16390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640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0688" y="4033838"/>
            <a:ext cx="3921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40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6405" name="Rectangle 24"/>
          <p:cNvSpPr>
            <a:spLocks noChangeArrowheads="1"/>
          </p:cNvSpPr>
          <p:nvPr/>
        </p:nvSpPr>
        <p:spPr bwMode="auto">
          <a:xfrm>
            <a:off x="7740650" y="51419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6406" name="Rectangle 24"/>
          <p:cNvSpPr>
            <a:spLocks noChangeArrowheads="1"/>
          </p:cNvSpPr>
          <p:nvPr/>
        </p:nvSpPr>
        <p:spPr bwMode="auto">
          <a:xfrm>
            <a:off x="7518400" y="42164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52400" y="152400"/>
            <a:ext cx="899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smtClean="0">
                <a:cs typeface="Arial" charset="0"/>
              </a:rPr>
              <a:t>An Ant Traversing Previously Constructed Cycle </a:t>
            </a:r>
            <a:endParaRPr lang="en-US" altLang="en-US" sz="3600" b="0" i="0" dirty="0" smtClean="0">
              <a:cs typeface="Arial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7418" name="Straight Arrow Connector 21"/>
          <p:cNvCxnSpPr>
            <a:cxnSpLocks noChangeShapeType="1"/>
            <a:stCxn id="17417" idx="7"/>
            <a:endCxn id="17411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19" name="Straight Arrow Connector 25"/>
          <p:cNvCxnSpPr>
            <a:cxnSpLocks noChangeShapeType="1"/>
            <a:stCxn id="17411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1" name="Straight Arrow Connector 29"/>
          <p:cNvCxnSpPr>
            <a:cxnSpLocks noChangeShapeType="1"/>
            <a:stCxn id="1741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2" name="Straight Arrow Connector 30"/>
          <p:cNvCxnSpPr>
            <a:cxnSpLocks noChangeShapeType="1"/>
            <a:stCxn id="1741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3" name="Straight Arrow Connector 31"/>
          <p:cNvCxnSpPr>
            <a:cxnSpLocks noChangeShapeType="1"/>
            <a:stCxn id="17415" idx="6"/>
            <a:endCxn id="1741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4" name="Straight Arrow Connector 42"/>
          <p:cNvCxnSpPr>
            <a:cxnSpLocks noChangeShapeType="1"/>
            <a:stCxn id="17414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742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1150" y="58261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42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7429" name="Rectangle 24"/>
          <p:cNvSpPr>
            <a:spLocks noChangeArrowheads="1"/>
          </p:cNvSpPr>
          <p:nvPr/>
        </p:nvSpPr>
        <p:spPr bwMode="auto">
          <a:xfrm>
            <a:off x="7740650" y="51419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0" name="Rectangle 24"/>
          <p:cNvSpPr>
            <a:spLocks noChangeArrowheads="1"/>
          </p:cNvSpPr>
          <p:nvPr/>
        </p:nvSpPr>
        <p:spPr bwMode="auto">
          <a:xfrm>
            <a:off x="7450138" y="4183063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1" name="Rectangle 24"/>
          <p:cNvSpPr>
            <a:spLocks noChangeArrowheads="1"/>
          </p:cNvSpPr>
          <p:nvPr/>
        </p:nvSpPr>
        <p:spPr bwMode="auto">
          <a:xfrm>
            <a:off x="4832350" y="50022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3" name="TextBox 37"/>
          <p:cNvSpPr txBox="1">
            <a:spLocks noChangeArrowheads="1"/>
          </p:cNvSpPr>
          <p:nvPr/>
        </p:nvSpPr>
        <p:spPr bwMode="auto">
          <a:xfrm>
            <a:off x="1906588" y="4733131"/>
            <a:ext cx="3238500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“Why do I have to walk along the same cycle again??? Can I see something new?” 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52400" y="152400"/>
            <a:ext cx="899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smtClean="0">
                <a:cs typeface="Arial" charset="0"/>
              </a:rPr>
              <a:t>An Ant Traversing Previously Constructed Cycle </a:t>
            </a:r>
            <a:endParaRPr lang="en-US" altLang="en-US" sz="3600" b="0" i="0" dirty="0" smtClean="0">
              <a:cs typeface="Arial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4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4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8442" name="Straight Arrow Connector 21"/>
          <p:cNvCxnSpPr>
            <a:cxnSpLocks noChangeShapeType="1"/>
            <a:stCxn id="18441" idx="7"/>
            <a:endCxn id="18435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3" name="Straight Arrow Connector 25"/>
          <p:cNvCxnSpPr>
            <a:cxnSpLocks noChangeShapeType="1"/>
            <a:stCxn id="18435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5" name="Straight Arrow Connector 29"/>
          <p:cNvCxnSpPr>
            <a:cxnSpLocks noChangeShapeType="1"/>
            <a:stCxn id="1843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6" name="Straight Arrow Connector 30"/>
          <p:cNvCxnSpPr>
            <a:cxnSpLocks noChangeShapeType="1"/>
            <a:stCxn id="1844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7" name="Straight Arrow Connector 31"/>
          <p:cNvCxnSpPr>
            <a:cxnSpLocks noChangeShapeType="1"/>
            <a:stCxn id="18439" idx="6"/>
            <a:endCxn id="1843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48" name="Straight Arrow Connector 42"/>
          <p:cNvCxnSpPr>
            <a:cxnSpLocks noChangeShapeType="1"/>
            <a:stCxn id="18438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844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9313" y="542448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45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5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5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8453" name="Rectangle 24"/>
          <p:cNvSpPr>
            <a:spLocks noChangeArrowheads="1"/>
          </p:cNvSpPr>
          <p:nvPr/>
        </p:nvSpPr>
        <p:spPr bwMode="auto">
          <a:xfrm>
            <a:off x="7740650" y="50101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4" name="Rectangle 24"/>
          <p:cNvSpPr>
            <a:spLocks noChangeArrowheads="1"/>
          </p:cNvSpPr>
          <p:nvPr/>
        </p:nvSpPr>
        <p:spPr bwMode="auto">
          <a:xfrm>
            <a:off x="4868863" y="48720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5" name="Rectangle 24"/>
          <p:cNvSpPr>
            <a:spLocks noChangeArrowheads="1"/>
          </p:cNvSpPr>
          <p:nvPr/>
        </p:nvSpPr>
        <p:spPr bwMode="auto">
          <a:xfrm>
            <a:off x="7526338" y="42989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6172200" y="551656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067800" cy="533400"/>
          </a:xfrm>
        </p:spPr>
        <p:txBody>
          <a:bodyPr>
            <a:noAutofit/>
          </a:bodyPr>
          <a:lstStyle/>
          <a:p>
            <a:r>
              <a:rPr lang="en-US" altLang="en-US" sz="3600" dirty="0" smtClean="0">
                <a:cs typeface="Arial" charset="0"/>
              </a:rPr>
              <a:t>I Returned Back BUT… I Can Continue Walking! 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915400" cy="9144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600" dirty="0" smtClean="0">
                <a:latin typeface="Calibri" panose="020F0502020204030204" pitchFamily="34" charset="0"/>
                <a:cs typeface="Times New Roman" pitchFamily="18" charset="0"/>
              </a:rPr>
              <a:t>After completing the cycle, start random exploration of still </a:t>
            </a:r>
            <a:r>
              <a:rPr lang="en-US" altLang="en-US" sz="2600" dirty="0" err="1" smtClean="0">
                <a:latin typeface="Calibri" panose="020F0502020204030204" pitchFamily="34" charset="0"/>
                <a:cs typeface="Times New Roman" pitchFamily="18" charset="0"/>
              </a:rPr>
              <a:t>untraversed</a:t>
            </a:r>
            <a:r>
              <a:rPr lang="en-US" altLang="en-US" sz="2600" dirty="0" smtClean="0">
                <a:latin typeface="Calibri" panose="020F0502020204030204" pitchFamily="34" charset="0"/>
                <a:cs typeface="Times New Roman" pitchFamily="18" charset="0"/>
              </a:rPr>
              <a:t> edges in the graph.</a:t>
            </a:r>
            <a:endParaRPr lang="en-US" altLang="en-US" sz="2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 smtClean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49"/>
          <p:cNvGrpSpPr/>
          <p:nvPr/>
        </p:nvGrpSpPr>
        <p:grpSpPr>
          <a:xfrm>
            <a:off x="6824306" y="1543050"/>
            <a:ext cx="519566" cy="411480"/>
            <a:chOff x="-38100" y="3617912"/>
            <a:chExt cx="519566" cy="411480"/>
          </a:xfrm>
        </p:grpSpPr>
        <p:sp>
          <p:nvSpPr>
            <p:cNvPr id="95" name="TextBox 94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" name="Group 51"/>
          <p:cNvGrpSpPr/>
          <p:nvPr/>
        </p:nvGrpSpPr>
        <p:grpSpPr>
          <a:xfrm>
            <a:off x="601033" y="1543050"/>
            <a:ext cx="520463" cy="411480"/>
            <a:chOff x="1361519" y="3627437"/>
            <a:chExt cx="520463" cy="411480"/>
          </a:xfrm>
        </p:grpSpPr>
        <p:sp>
          <p:nvSpPr>
            <p:cNvPr id="116" name="TextBox 115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" name="Group 52"/>
          <p:cNvGrpSpPr/>
          <p:nvPr/>
        </p:nvGrpSpPr>
        <p:grpSpPr>
          <a:xfrm>
            <a:off x="7433784" y="1543050"/>
            <a:ext cx="520463" cy="411480"/>
            <a:chOff x="1939795" y="3617912"/>
            <a:chExt cx="520463" cy="411480"/>
          </a:xfrm>
        </p:grpSpPr>
        <p:sp>
          <p:nvSpPr>
            <p:cNvPr id="119" name="TextBox 11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1" name="Group 53"/>
          <p:cNvGrpSpPr/>
          <p:nvPr/>
        </p:nvGrpSpPr>
        <p:grpSpPr>
          <a:xfrm>
            <a:off x="4259373" y="1543050"/>
            <a:ext cx="534121" cy="411480"/>
            <a:chOff x="2518071" y="3617912"/>
            <a:chExt cx="534121" cy="411480"/>
          </a:xfrm>
        </p:grpSpPr>
        <p:sp>
          <p:nvSpPr>
            <p:cNvPr id="123" name="TextBox 122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2978096" y="1543050"/>
            <a:ext cx="527709" cy="411480"/>
            <a:chOff x="3110005" y="3625532"/>
            <a:chExt cx="527709" cy="411480"/>
          </a:xfrm>
        </p:grpSpPr>
        <p:sp>
          <p:nvSpPr>
            <p:cNvPr id="126" name="TextBox 125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3" name="Group 55"/>
          <p:cNvGrpSpPr/>
          <p:nvPr/>
        </p:nvGrpSpPr>
        <p:grpSpPr>
          <a:xfrm>
            <a:off x="2368496" y="1543050"/>
            <a:ext cx="503664" cy="411480"/>
            <a:chOff x="3695527" y="3627437"/>
            <a:chExt cx="503664" cy="411480"/>
          </a:xfrm>
        </p:grpSpPr>
        <p:sp>
          <p:nvSpPr>
            <p:cNvPr id="130" name="TextBox 129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4" name="Group 56"/>
          <p:cNvGrpSpPr/>
          <p:nvPr/>
        </p:nvGrpSpPr>
        <p:grpSpPr>
          <a:xfrm>
            <a:off x="1211408" y="1543050"/>
            <a:ext cx="520463" cy="411480"/>
            <a:chOff x="4257004" y="3625532"/>
            <a:chExt cx="520463" cy="411480"/>
          </a:xfrm>
        </p:grpSpPr>
        <p:sp>
          <p:nvSpPr>
            <p:cNvPr id="133" name="TextBox 13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" name="Group 57"/>
          <p:cNvGrpSpPr/>
          <p:nvPr/>
        </p:nvGrpSpPr>
        <p:grpSpPr>
          <a:xfrm>
            <a:off x="8044159" y="1543050"/>
            <a:ext cx="542906" cy="411480"/>
            <a:chOff x="4835280" y="3616007"/>
            <a:chExt cx="542906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" name="Group 58"/>
          <p:cNvGrpSpPr/>
          <p:nvPr/>
        </p:nvGrpSpPr>
        <p:grpSpPr>
          <a:xfrm>
            <a:off x="5545911" y="1543050"/>
            <a:ext cx="579005" cy="411480"/>
            <a:chOff x="5435999" y="3616007"/>
            <a:chExt cx="579005" cy="411480"/>
          </a:xfrm>
        </p:grpSpPr>
        <p:sp>
          <p:nvSpPr>
            <p:cNvPr id="154" name="TextBox 153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" name="Group 59"/>
          <p:cNvGrpSpPr/>
          <p:nvPr/>
        </p:nvGrpSpPr>
        <p:grpSpPr>
          <a:xfrm>
            <a:off x="4867504" y="1543050"/>
            <a:ext cx="572593" cy="411480"/>
            <a:chOff x="6056915" y="3625532"/>
            <a:chExt cx="572593" cy="411480"/>
          </a:xfrm>
        </p:grpSpPr>
        <p:sp>
          <p:nvSpPr>
            <p:cNvPr id="157" name="TextBox 156"/>
            <p:cNvSpPr txBox="1"/>
            <p:nvPr/>
          </p:nvSpPr>
          <p:spPr>
            <a:xfrm>
              <a:off x="6056915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" name="Group 60"/>
          <p:cNvGrpSpPr/>
          <p:nvPr/>
        </p:nvGrpSpPr>
        <p:grpSpPr>
          <a:xfrm>
            <a:off x="3643355" y="1543050"/>
            <a:ext cx="526106" cy="411480"/>
            <a:chOff x="6703223" y="3616007"/>
            <a:chExt cx="526106" cy="411480"/>
          </a:xfrm>
        </p:grpSpPr>
        <p:sp>
          <p:nvSpPr>
            <p:cNvPr id="161" name="TextBox 160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9" name="Group 61"/>
          <p:cNvGrpSpPr/>
          <p:nvPr/>
        </p:nvGrpSpPr>
        <p:grpSpPr>
          <a:xfrm>
            <a:off x="1821783" y="1543050"/>
            <a:ext cx="520463" cy="411480"/>
            <a:chOff x="7287142" y="3617912"/>
            <a:chExt cx="520463" cy="411480"/>
          </a:xfrm>
        </p:grpSpPr>
        <p:sp>
          <p:nvSpPr>
            <p:cNvPr id="164" name="TextBox 163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5" name="Oval 164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0" name="Group 62"/>
          <p:cNvGrpSpPr/>
          <p:nvPr/>
        </p:nvGrpSpPr>
        <p:grpSpPr>
          <a:xfrm>
            <a:off x="8676974" y="1543050"/>
            <a:ext cx="511422" cy="411480"/>
            <a:chOff x="7865418" y="3617912"/>
            <a:chExt cx="511422" cy="411480"/>
          </a:xfrm>
        </p:grpSpPr>
        <p:sp>
          <p:nvSpPr>
            <p:cNvPr id="168" name="TextBox 167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1" name="Group 63"/>
          <p:cNvGrpSpPr/>
          <p:nvPr/>
        </p:nvGrpSpPr>
        <p:grpSpPr>
          <a:xfrm>
            <a:off x="6214828" y="1543050"/>
            <a:ext cx="519566" cy="411480"/>
            <a:chOff x="8644203" y="3625532"/>
            <a:chExt cx="519566" cy="411480"/>
          </a:xfrm>
        </p:grpSpPr>
        <p:sp>
          <p:nvSpPr>
            <p:cNvPr id="171" name="TextBox 170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>
            <a:off x="445665" y="1748790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68"/>
          <p:cNvCxnSpPr/>
          <p:nvPr/>
        </p:nvCxnSpPr>
        <p:spPr>
          <a:xfrm rot="5400000" flipH="1" flipV="1">
            <a:off x="857424" y="1131563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50"/>
          <p:cNvGrpSpPr/>
          <p:nvPr/>
        </p:nvGrpSpPr>
        <p:grpSpPr>
          <a:xfrm>
            <a:off x="-8573" y="1543050"/>
            <a:ext cx="519694" cy="411480"/>
            <a:chOff x="784012" y="3625532"/>
            <a:chExt cx="519694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181" name="Straight Arrow Connector 68"/>
          <p:cNvCxnSpPr/>
          <p:nvPr/>
        </p:nvCxnSpPr>
        <p:spPr>
          <a:xfrm rot="5400000" flipH="1" flipV="1">
            <a:off x="1147248" y="628026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68"/>
          <p:cNvCxnSpPr/>
          <p:nvPr/>
        </p:nvCxnSpPr>
        <p:spPr>
          <a:xfrm rot="5400000" flipH="1" flipV="1">
            <a:off x="4262227" y="-1874677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68"/>
          <p:cNvCxnSpPr/>
          <p:nvPr/>
        </p:nvCxnSpPr>
        <p:spPr>
          <a:xfrm rot="5400000" flipH="1" flipV="1">
            <a:off x="4642340" y="-2069962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68"/>
          <p:cNvCxnSpPr/>
          <p:nvPr/>
        </p:nvCxnSpPr>
        <p:spPr>
          <a:xfrm rot="16200000" flipH="1">
            <a:off x="4878546" y="-2079516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68"/>
          <p:cNvCxnSpPr/>
          <p:nvPr/>
        </p:nvCxnSpPr>
        <p:spPr>
          <a:xfrm rot="16200000" flipH="1">
            <a:off x="5193292" y="-1680207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68"/>
          <p:cNvCxnSpPr/>
          <p:nvPr/>
        </p:nvCxnSpPr>
        <p:spPr>
          <a:xfrm rot="5400000" flipH="1" flipV="1">
            <a:off x="4474432" y="-1106169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68"/>
          <p:cNvCxnSpPr/>
          <p:nvPr/>
        </p:nvCxnSpPr>
        <p:spPr>
          <a:xfrm rot="16200000" flipH="1">
            <a:off x="4803265" y="-1758095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68"/>
          <p:cNvCxnSpPr/>
          <p:nvPr/>
        </p:nvCxnSpPr>
        <p:spPr>
          <a:xfrm rot="16200000" flipH="1">
            <a:off x="4876828" y="-848596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68"/>
          <p:cNvCxnSpPr/>
          <p:nvPr/>
        </p:nvCxnSpPr>
        <p:spPr>
          <a:xfrm rot="16200000" flipH="1">
            <a:off x="5191597" y="-1078804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68"/>
          <p:cNvCxnSpPr/>
          <p:nvPr/>
        </p:nvCxnSpPr>
        <p:spPr>
          <a:xfrm rot="5400000" flipH="1" flipV="1">
            <a:off x="5535428" y="-1773854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2816344" y="1748790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68"/>
          <p:cNvCxnSpPr/>
          <p:nvPr/>
        </p:nvCxnSpPr>
        <p:spPr>
          <a:xfrm rot="5400000" flipH="1">
            <a:off x="1625476" y="96847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68"/>
          <p:cNvCxnSpPr/>
          <p:nvPr/>
        </p:nvCxnSpPr>
        <p:spPr>
          <a:xfrm rot="5400000">
            <a:off x="1897941" y="1325500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68"/>
          <p:cNvCxnSpPr/>
          <p:nvPr/>
        </p:nvCxnSpPr>
        <p:spPr>
          <a:xfrm rot="16200000" flipH="1" flipV="1">
            <a:off x="2264007" y="-21280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68"/>
          <p:cNvCxnSpPr/>
          <p:nvPr/>
        </p:nvCxnSpPr>
        <p:spPr>
          <a:xfrm rot="16200000" flipV="1">
            <a:off x="2723577" y="293467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68"/>
          <p:cNvCxnSpPr/>
          <p:nvPr/>
        </p:nvCxnSpPr>
        <p:spPr>
          <a:xfrm flipH="1">
            <a:off x="1928879" y="1748790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68"/>
          <p:cNvCxnSpPr/>
          <p:nvPr/>
        </p:nvCxnSpPr>
        <p:spPr>
          <a:xfrm rot="5400000">
            <a:off x="4026071" y="1257702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68"/>
          <p:cNvCxnSpPr/>
          <p:nvPr/>
        </p:nvCxnSpPr>
        <p:spPr>
          <a:xfrm rot="16200000" flipH="1" flipV="1">
            <a:off x="4561307" y="1015162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68"/>
          <p:cNvCxnSpPr/>
          <p:nvPr/>
        </p:nvCxnSpPr>
        <p:spPr>
          <a:xfrm rot="16200000" flipH="1" flipV="1">
            <a:off x="5554717" y="1322613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68"/>
          <p:cNvCxnSpPr/>
          <p:nvPr/>
        </p:nvCxnSpPr>
        <p:spPr>
          <a:xfrm rot="5400000">
            <a:off x="5820127" y="1749448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68"/>
          <p:cNvCxnSpPr/>
          <p:nvPr/>
        </p:nvCxnSpPr>
        <p:spPr>
          <a:xfrm rot="5400000">
            <a:off x="3654416" y="-1459031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68"/>
          <p:cNvCxnSpPr/>
          <p:nvPr/>
        </p:nvCxnSpPr>
        <p:spPr>
          <a:xfrm rot="5400000">
            <a:off x="6098885" y="458024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68"/>
          <p:cNvCxnSpPr/>
          <p:nvPr/>
        </p:nvCxnSpPr>
        <p:spPr>
          <a:xfrm rot="16200000" flipV="1">
            <a:off x="6797120" y="-53887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68"/>
          <p:cNvCxnSpPr/>
          <p:nvPr/>
        </p:nvCxnSpPr>
        <p:spPr>
          <a:xfrm rot="16200000" flipV="1">
            <a:off x="7594375" y="429915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H="1">
            <a:off x="2234353" y="1761642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68"/>
          <p:cNvCxnSpPr/>
          <p:nvPr/>
        </p:nvCxnSpPr>
        <p:spPr>
          <a:xfrm rot="16200000" flipV="1">
            <a:off x="6967525" y="434089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68"/>
          <p:cNvCxnSpPr/>
          <p:nvPr/>
        </p:nvCxnSpPr>
        <p:spPr>
          <a:xfrm rot="5400000">
            <a:off x="3653201" y="-1461730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68"/>
          <p:cNvCxnSpPr>
            <a:stCxn id="178" idx="0"/>
            <a:endCxn id="165" idx="0"/>
          </p:cNvCxnSpPr>
          <p:nvPr/>
        </p:nvCxnSpPr>
        <p:spPr>
          <a:xfrm rot="5400000" flipH="1" flipV="1">
            <a:off x="1147248" y="647076"/>
            <a:ext cx="30480" cy="1822428"/>
          </a:xfrm>
          <a:prstGeom prst="curvedConnector3">
            <a:avLst>
              <a:gd name="adj1" fmla="val 14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68"/>
          <p:cNvCxnSpPr/>
          <p:nvPr/>
        </p:nvCxnSpPr>
        <p:spPr>
          <a:xfrm rot="5400000" flipH="1" flipV="1">
            <a:off x="4473217" y="-1108868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68"/>
          <p:cNvCxnSpPr/>
          <p:nvPr/>
        </p:nvCxnSpPr>
        <p:spPr>
          <a:xfrm rot="5400000">
            <a:off x="6097670" y="455325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68"/>
          <p:cNvCxnSpPr/>
          <p:nvPr/>
        </p:nvCxnSpPr>
        <p:spPr>
          <a:xfrm rot="5400000">
            <a:off x="4024856" y="1255003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815129" y="1746091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31" idx="4"/>
            <a:endCxn id="117" idx="3"/>
          </p:cNvCxnSpPr>
          <p:nvPr/>
        </p:nvCxnSpPr>
        <p:spPr>
          <a:xfrm rot="5400000" flipH="1">
            <a:off x="1625476" y="96847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68"/>
          <p:cNvCxnSpPr/>
          <p:nvPr/>
        </p:nvCxnSpPr>
        <p:spPr>
          <a:xfrm rot="16200000" flipH="1">
            <a:off x="5190382" y="-1081503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68"/>
          <p:cNvCxnSpPr/>
          <p:nvPr/>
        </p:nvCxnSpPr>
        <p:spPr>
          <a:xfrm rot="16200000" flipV="1">
            <a:off x="6966310" y="431390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68"/>
          <p:cNvCxnSpPr/>
          <p:nvPr/>
        </p:nvCxnSpPr>
        <p:spPr>
          <a:xfrm rot="16200000" flipH="1" flipV="1">
            <a:off x="5553502" y="1319914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68"/>
          <p:cNvCxnSpPr/>
          <p:nvPr/>
        </p:nvCxnSpPr>
        <p:spPr>
          <a:xfrm rot="16200000" flipH="1" flipV="1">
            <a:off x="4560092" y="1012463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68"/>
          <p:cNvCxnSpPr>
            <a:stCxn id="162" idx="7"/>
            <a:endCxn id="134" idx="0"/>
          </p:cNvCxnSpPr>
          <p:nvPr/>
        </p:nvCxnSpPr>
        <p:spPr>
          <a:xfrm rot="16200000" flipV="1">
            <a:off x="2723577" y="293467"/>
            <a:ext cx="60260" cy="2559425"/>
          </a:xfrm>
          <a:prstGeom prst="curvedConnector3">
            <a:avLst>
              <a:gd name="adj1" fmla="val 181204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68"/>
          <p:cNvCxnSpPr/>
          <p:nvPr/>
        </p:nvCxnSpPr>
        <p:spPr>
          <a:xfrm rot="16200000" flipH="1">
            <a:off x="4877331" y="-2082215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68"/>
          <p:cNvCxnSpPr/>
          <p:nvPr/>
        </p:nvCxnSpPr>
        <p:spPr>
          <a:xfrm rot="16200000" flipV="1">
            <a:off x="7593160" y="427216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49"/>
          <p:cNvGrpSpPr/>
          <p:nvPr/>
        </p:nvGrpSpPr>
        <p:grpSpPr>
          <a:xfrm>
            <a:off x="6818010" y="5074126"/>
            <a:ext cx="519566" cy="411480"/>
            <a:chOff x="-38100" y="3617912"/>
            <a:chExt cx="519566" cy="411480"/>
          </a:xfrm>
        </p:grpSpPr>
        <p:sp>
          <p:nvSpPr>
            <p:cNvPr id="252" name="TextBox 251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4" name="Group 51"/>
          <p:cNvGrpSpPr/>
          <p:nvPr/>
        </p:nvGrpSpPr>
        <p:grpSpPr>
          <a:xfrm>
            <a:off x="594737" y="5074126"/>
            <a:ext cx="520463" cy="411480"/>
            <a:chOff x="1361519" y="3627437"/>
            <a:chExt cx="520463" cy="411480"/>
          </a:xfrm>
        </p:grpSpPr>
        <p:sp>
          <p:nvSpPr>
            <p:cNvPr id="255" name="TextBox 254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56" name="Oval 255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7" name="Group 52"/>
          <p:cNvGrpSpPr/>
          <p:nvPr/>
        </p:nvGrpSpPr>
        <p:grpSpPr>
          <a:xfrm>
            <a:off x="7427488" y="5074126"/>
            <a:ext cx="520463" cy="411480"/>
            <a:chOff x="1939795" y="3617912"/>
            <a:chExt cx="520463" cy="411480"/>
          </a:xfrm>
        </p:grpSpPr>
        <p:sp>
          <p:nvSpPr>
            <p:cNvPr id="258" name="TextBox 257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0" name="Group 53"/>
          <p:cNvGrpSpPr/>
          <p:nvPr/>
        </p:nvGrpSpPr>
        <p:grpSpPr>
          <a:xfrm>
            <a:off x="4253077" y="5074126"/>
            <a:ext cx="534121" cy="411480"/>
            <a:chOff x="2518071" y="3617912"/>
            <a:chExt cx="534121" cy="411480"/>
          </a:xfrm>
        </p:grpSpPr>
        <p:sp>
          <p:nvSpPr>
            <p:cNvPr id="261" name="TextBox 260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3" name="Group 54"/>
          <p:cNvGrpSpPr/>
          <p:nvPr/>
        </p:nvGrpSpPr>
        <p:grpSpPr>
          <a:xfrm>
            <a:off x="2971800" y="5074126"/>
            <a:ext cx="527709" cy="411480"/>
            <a:chOff x="3110005" y="3625532"/>
            <a:chExt cx="527709" cy="411480"/>
          </a:xfrm>
        </p:grpSpPr>
        <p:sp>
          <p:nvSpPr>
            <p:cNvPr id="264" name="TextBox 263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6" name="Group 55"/>
          <p:cNvGrpSpPr/>
          <p:nvPr/>
        </p:nvGrpSpPr>
        <p:grpSpPr>
          <a:xfrm>
            <a:off x="2362200" y="5074126"/>
            <a:ext cx="503664" cy="411480"/>
            <a:chOff x="3695527" y="3627437"/>
            <a:chExt cx="503664" cy="411480"/>
          </a:xfrm>
        </p:grpSpPr>
        <p:sp>
          <p:nvSpPr>
            <p:cNvPr id="267" name="TextBox 266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9" name="Group 56"/>
          <p:cNvGrpSpPr/>
          <p:nvPr/>
        </p:nvGrpSpPr>
        <p:grpSpPr>
          <a:xfrm>
            <a:off x="1205112" y="5074126"/>
            <a:ext cx="520463" cy="411480"/>
            <a:chOff x="4257004" y="3625532"/>
            <a:chExt cx="520463" cy="411480"/>
          </a:xfrm>
        </p:grpSpPr>
        <p:sp>
          <p:nvSpPr>
            <p:cNvPr id="270" name="TextBox 269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2" name="Group 57"/>
          <p:cNvGrpSpPr/>
          <p:nvPr/>
        </p:nvGrpSpPr>
        <p:grpSpPr>
          <a:xfrm>
            <a:off x="8037863" y="5074126"/>
            <a:ext cx="542906" cy="411480"/>
            <a:chOff x="4835280" y="3616007"/>
            <a:chExt cx="542906" cy="411480"/>
          </a:xfrm>
        </p:grpSpPr>
        <p:sp>
          <p:nvSpPr>
            <p:cNvPr id="273" name="TextBox 272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5" name="Group 58"/>
          <p:cNvGrpSpPr/>
          <p:nvPr/>
        </p:nvGrpSpPr>
        <p:grpSpPr>
          <a:xfrm>
            <a:off x="5539615" y="5074126"/>
            <a:ext cx="579005" cy="411480"/>
            <a:chOff x="5435999" y="3616007"/>
            <a:chExt cx="579005" cy="411480"/>
          </a:xfrm>
        </p:grpSpPr>
        <p:sp>
          <p:nvSpPr>
            <p:cNvPr id="276" name="TextBox 275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8" name="Group 59"/>
          <p:cNvGrpSpPr/>
          <p:nvPr/>
        </p:nvGrpSpPr>
        <p:grpSpPr>
          <a:xfrm>
            <a:off x="4877110" y="5074126"/>
            <a:ext cx="572593" cy="411480"/>
            <a:chOff x="6072817" y="3625532"/>
            <a:chExt cx="572593" cy="411480"/>
          </a:xfrm>
        </p:grpSpPr>
        <p:sp>
          <p:nvSpPr>
            <p:cNvPr id="279" name="TextBox 278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1" name="Group 60"/>
          <p:cNvGrpSpPr/>
          <p:nvPr/>
        </p:nvGrpSpPr>
        <p:grpSpPr>
          <a:xfrm>
            <a:off x="3637059" y="5074126"/>
            <a:ext cx="526106" cy="411480"/>
            <a:chOff x="6703223" y="3616007"/>
            <a:chExt cx="526106" cy="411480"/>
          </a:xfrm>
        </p:grpSpPr>
        <p:sp>
          <p:nvSpPr>
            <p:cNvPr id="282" name="TextBox 281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4" name="Group 61"/>
          <p:cNvGrpSpPr/>
          <p:nvPr/>
        </p:nvGrpSpPr>
        <p:grpSpPr>
          <a:xfrm>
            <a:off x="1815487" y="5074126"/>
            <a:ext cx="520463" cy="411480"/>
            <a:chOff x="7287142" y="3617912"/>
            <a:chExt cx="520463" cy="411480"/>
          </a:xfrm>
        </p:grpSpPr>
        <p:sp>
          <p:nvSpPr>
            <p:cNvPr id="285" name="TextBox 284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7" name="Group 62"/>
          <p:cNvGrpSpPr/>
          <p:nvPr/>
        </p:nvGrpSpPr>
        <p:grpSpPr>
          <a:xfrm>
            <a:off x="8670678" y="5074126"/>
            <a:ext cx="511422" cy="411480"/>
            <a:chOff x="7865418" y="3617912"/>
            <a:chExt cx="511422" cy="411480"/>
          </a:xfrm>
        </p:grpSpPr>
        <p:sp>
          <p:nvSpPr>
            <p:cNvPr id="288" name="TextBox 287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0" name="Group 63"/>
          <p:cNvGrpSpPr/>
          <p:nvPr/>
        </p:nvGrpSpPr>
        <p:grpSpPr>
          <a:xfrm>
            <a:off x="6208532" y="5074126"/>
            <a:ext cx="519566" cy="411480"/>
            <a:chOff x="8644203" y="3625532"/>
            <a:chExt cx="519566" cy="411480"/>
          </a:xfrm>
        </p:grpSpPr>
        <p:sp>
          <p:nvSpPr>
            <p:cNvPr id="291" name="TextBox 290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93" name="Straight Arrow Connector 292"/>
          <p:cNvCxnSpPr/>
          <p:nvPr/>
        </p:nvCxnSpPr>
        <p:spPr>
          <a:xfrm>
            <a:off x="439369" y="5279866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68"/>
          <p:cNvCxnSpPr/>
          <p:nvPr/>
        </p:nvCxnSpPr>
        <p:spPr>
          <a:xfrm rot="5400000" flipH="1" flipV="1">
            <a:off x="851128" y="4662639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Group 50"/>
          <p:cNvGrpSpPr/>
          <p:nvPr/>
        </p:nvGrpSpPr>
        <p:grpSpPr>
          <a:xfrm>
            <a:off x="-14869" y="5074126"/>
            <a:ext cx="519694" cy="411480"/>
            <a:chOff x="784012" y="3625532"/>
            <a:chExt cx="519694" cy="411480"/>
          </a:xfrm>
        </p:grpSpPr>
        <p:sp>
          <p:nvSpPr>
            <p:cNvPr id="296" name="TextBox 29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298" name="Straight Arrow Connector 68"/>
          <p:cNvCxnSpPr/>
          <p:nvPr/>
        </p:nvCxnSpPr>
        <p:spPr>
          <a:xfrm rot="5400000" flipH="1" flipV="1">
            <a:off x="1140952" y="4159102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68"/>
          <p:cNvCxnSpPr/>
          <p:nvPr/>
        </p:nvCxnSpPr>
        <p:spPr>
          <a:xfrm rot="5400000" flipH="1" flipV="1">
            <a:off x="4255931" y="1656399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68"/>
          <p:cNvCxnSpPr/>
          <p:nvPr/>
        </p:nvCxnSpPr>
        <p:spPr>
          <a:xfrm rot="5400000" flipH="1" flipV="1">
            <a:off x="4636044" y="1461114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68"/>
          <p:cNvCxnSpPr/>
          <p:nvPr/>
        </p:nvCxnSpPr>
        <p:spPr>
          <a:xfrm rot="16200000" flipH="1">
            <a:off x="4872250" y="1451560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68"/>
          <p:cNvCxnSpPr/>
          <p:nvPr/>
        </p:nvCxnSpPr>
        <p:spPr>
          <a:xfrm rot="16200000" flipH="1">
            <a:off x="5186996" y="1850869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68"/>
          <p:cNvCxnSpPr/>
          <p:nvPr/>
        </p:nvCxnSpPr>
        <p:spPr>
          <a:xfrm rot="5400000" flipH="1" flipV="1">
            <a:off x="4468136" y="2424907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68"/>
          <p:cNvCxnSpPr/>
          <p:nvPr/>
        </p:nvCxnSpPr>
        <p:spPr>
          <a:xfrm rot="16200000" flipH="1">
            <a:off x="4796969" y="1772981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68"/>
          <p:cNvCxnSpPr/>
          <p:nvPr/>
        </p:nvCxnSpPr>
        <p:spPr>
          <a:xfrm rot="16200000" flipH="1">
            <a:off x="4870532" y="2682480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68"/>
          <p:cNvCxnSpPr/>
          <p:nvPr/>
        </p:nvCxnSpPr>
        <p:spPr>
          <a:xfrm rot="16200000" flipH="1">
            <a:off x="5185301" y="2452272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68"/>
          <p:cNvCxnSpPr/>
          <p:nvPr/>
        </p:nvCxnSpPr>
        <p:spPr>
          <a:xfrm rot="5400000" flipH="1" flipV="1">
            <a:off x="5529132" y="1757222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rot="10800000">
            <a:off x="2810048" y="5279866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68"/>
          <p:cNvCxnSpPr/>
          <p:nvPr/>
        </p:nvCxnSpPr>
        <p:spPr>
          <a:xfrm rot="5400000" flipH="1">
            <a:off x="1619180" y="4499548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68"/>
          <p:cNvCxnSpPr/>
          <p:nvPr/>
        </p:nvCxnSpPr>
        <p:spPr>
          <a:xfrm rot="5400000">
            <a:off x="1891645" y="4856576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68"/>
          <p:cNvCxnSpPr/>
          <p:nvPr/>
        </p:nvCxnSpPr>
        <p:spPr>
          <a:xfrm rot="16200000" flipH="1" flipV="1">
            <a:off x="2257711" y="3509796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68"/>
          <p:cNvCxnSpPr/>
          <p:nvPr/>
        </p:nvCxnSpPr>
        <p:spPr>
          <a:xfrm rot="16200000" flipV="1">
            <a:off x="2717281" y="3824543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68"/>
          <p:cNvCxnSpPr/>
          <p:nvPr/>
        </p:nvCxnSpPr>
        <p:spPr>
          <a:xfrm flipH="1">
            <a:off x="1922583" y="5279866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68"/>
          <p:cNvCxnSpPr/>
          <p:nvPr/>
        </p:nvCxnSpPr>
        <p:spPr>
          <a:xfrm rot="5400000">
            <a:off x="4019775" y="4788778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68"/>
          <p:cNvCxnSpPr/>
          <p:nvPr/>
        </p:nvCxnSpPr>
        <p:spPr>
          <a:xfrm rot="16200000" flipH="1" flipV="1">
            <a:off x="4555011" y="4546238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68"/>
          <p:cNvCxnSpPr/>
          <p:nvPr/>
        </p:nvCxnSpPr>
        <p:spPr>
          <a:xfrm rot="16200000" flipH="1" flipV="1">
            <a:off x="5548421" y="4853689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68"/>
          <p:cNvCxnSpPr/>
          <p:nvPr/>
        </p:nvCxnSpPr>
        <p:spPr>
          <a:xfrm rot="5400000">
            <a:off x="5813831" y="5280524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68"/>
          <p:cNvCxnSpPr/>
          <p:nvPr/>
        </p:nvCxnSpPr>
        <p:spPr>
          <a:xfrm rot="5400000">
            <a:off x="3648120" y="2072045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68"/>
          <p:cNvCxnSpPr/>
          <p:nvPr/>
        </p:nvCxnSpPr>
        <p:spPr>
          <a:xfrm rot="5400000">
            <a:off x="6092589" y="3989100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68"/>
          <p:cNvCxnSpPr/>
          <p:nvPr/>
        </p:nvCxnSpPr>
        <p:spPr>
          <a:xfrm rot="16200000" flipV="1">
            <a:off x="6790824" y="3477189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68"/>
          <p:cNvCxnSpPr/>
          <p:nvPr/>
        </p:nvCxnSpPr>
        <p:spPr>
          <a:xfrm rot="16200000" flipV="1">
            <a:off x="7588079" y="3960991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flipH="1">
            <a:off x="2228057" y="5292718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68"/>
          <p:cNvCxnSpPr/>
          <p:nvPr/>
        </p:nvCxnSpPr>
        <p:spPr>
          <a:xfrm rot="16200000" flipV="1">
            <a:off x="6961229" y="3965165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68"/>
          <p:cNvCxnSpPr/>
          <p:nvPr/>
        </p:nvCxnSpPr>
        <p:spPr>
          <a:xfrm rot="5400000">
            <a:off x="3646905" y="2069346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68"/>
          <p:cNvCxnSpPr/>
          <p:nvPr/>
        </p:nvCxnSpPr>
        <p:spPr>
          <a:xfrm rot="5400000" flipH="1" flipV="1">
            <a:off x="849913" y="4659940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68"/>
          <p:cNvCxnSpPr/>
          <p:nvPr/>
        </p:nvCxnSpPr>
        <p:spPr>
          <a:xfrm rot="5400000" flipH="1" flipV="1">
            <a:off x="4466921" y="2422208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68"/>
          <p:cNvCxnSpPr/>
          <p:nvPr/>
        </p:nvCxnSpPr>
        <p:spPr>
          <a:xfrm rot="5400000">
            <a:off x="6091374" y="3986401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68"/>
          <p:cNvCxnSpPr/>
          <p:nvPr/>
        </p:nvCxnSpPr>
        <p:spPr>
          <a:xfrm rot="5400000">
            <a:off x="4018560" y="4786079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10800000">
            <a:off x="2808833" y="5277167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H="1">
            <a:off x="2226842" y="5290019"/>
            <a:ext cx="1723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68"/>
          <p:cNvCxnSpPr/>
          <p:nvPr/>
        </p:nvCxnSpPr>
        <p:spPr>
          <a:xfrm rot="16200000" flipH="1">
            <a:off x="5184086" y="2449573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68"/>
          <p:cNvCxnSpPr/>
          <p:nvPr/>
        </p:nvCxnSpPr>
        <p:spPr>
          <a:xfrm rot="16200000" flipV="1">
            <a:off x="6960014" y="3962466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68"/>
          <p:cNvCxnSpPr/>
          <p:nvPr/>
        </p:nvCxnSpPr>
        <p:spPr>
          <a:xfrm rot="16200000" flipH="1" flipV="1">
            <a:off x="5547206" y="4850990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68"/>
          <p:cNvCxnSpPr/>
          <p:nvPr/>
        </p:nvCxnSpPr>
        <p:spPr>
          <a:xfrm rot="16200000" flipH="1" flipV="1">
            <a:off x="4553796" y="4543539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68"/>
          <p:cNvCxnSpPr/>
          <p:nvPr/>
        </p:nvCxnSpPr>
        <p:spPr>
          <a:xfrm rot="16200000" flipH="1" flipV="1">
            <a:off x="2256496" y="3507097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68"/>
          <p:cNvCxnSpPr/>
          <p:nvPr/>
        </p:nvCxnSpPr>
        <p:spPr>
          <a:xfrm rot="16200000" flipH="1">
            <a:off x="4871035" y="1448861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68"/>
          <p:cNvCxnSpPr/>
          <p:nvPr/>
        </p:nvCxnSpPr>
        <p:spPr>
          <a:xfrm rot="16200000" flipV="1">
            <a:off x="7586864" y="3958292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3422496" y="3562290"/>
            <a:ext cx="692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3847892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40" name="Rectangle 339"/>
          <p:cNvSpPr/>
          <p:nvPr/>
        </p:nvSpPr>
        <p:spPr>
          <a:xfrm>
            <a:off x="3982640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154256" y="35622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42" name="Rectangle 341"/>
          <p:cNvSpPr/>
          <p:nvPr/>
        </p:nvSpPr>
        <p:spPr>
          <a:xfrm>
            <a:off x="4298622" y="35622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43" name="Rectangle 342"/>
          <p:cNvSpPr/>
          <p:nvPr/>
        </p:nvSpPr>
        <p:spPr>
          <a:xfrm>
            <a:off x="4442988" y="35622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44" name="Rectangle 343"/>
          <p:cNvSpPr/>
          <p:nvPr/>
        </p:nvSpPr>
        <p:spPr>
          <a:xfrm>
            <a:off x="4606590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45" name="Rectangle 344"/>
          <p:cNvSpPr/>
          <p:nvPr/>
        </p:nvSpPr>
        <p:spPr>
          <a:xfrm>
            <a:off x="4741338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6" name="Rectangle 345"/>
          <p:cNvSpPr/>
          <p:nvPr/>
        </p:nvSpPr>
        <p:spPr>
          <a:xfrm>
            <a:off x="4912954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7" name="Rectangle 346"/>
          <p:cNvSpPr/>
          <p:nvPr/>
        </p:nvSpPr>
        <p:spPr>
          <a:xfrm>
            <a:off x="5084570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8" name="Rectangle 347"/>
          <p:cNvSpPr/>
          <p:nvPr/>
        </p:nvSpPr>
        <p:spPr>
          <a:xfrm>
            <a:off x="5256186" y="35622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49" name="Rectangle 348"/>
          <p:cNvSpPr/>
          <p:nvPr/>
        </p:nvSpPr>
        <p:spPr>
          <a:xfrm>
            <a:off x="5419788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0" name="Rectangle 349"/>
          <p:cNvSpPr/>
          <p:nvPr/>
        </p:nvSpPr>
        <p:spPr>
          <a:xfrm>
            <a:off x="5554536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51" name="Rectangle 350"/>
          <p:cNvSpPr/>
          <p:nvPr/>
        </p:nvSpPr>
        <p:spPr>
          <a:xfrm>
            <a:off x="5726152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2" name="Rectangle 351"/>
          <p:cNvSpPr/>
          <p:nvPr/>
        </p:nvSpPr>
        <p:spPr>
          <a:xfrm>
            <a:off x="5860896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3" name="Rectangle 352"/>
          <p:cNvSpPr/>
          <p:nvPr/>
        </p:nvSpPr>
        <p:spPr>
          <a:xfrm>
            <a:off x="3276600" y="152400"/>
            <a:ext cx="68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3701996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5" name="Rectangle 354"/>
          <p:cNvSpPr/>
          <p:nvPr/>
        </p:nvSpPr>
        <p:spPr>
          <a:xfrm>
            <a:off x="3836744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58" name="Rectangle 357"/>
          <p:cNvSpPr/>
          <p:nvPr/>
        </p:nvSpPr>
        <p:spPr>
          <a:xfrm>
            <a:off x="4335449" y="152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59" name="Rectangle 358"/>
          <p:cNvSpPr/>
          <p:nvPr/>
        </p:nvSpPr>
        <p:spPr>
          <a:xfrm>
            <a:off x="4495800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0" name="Rectangle 359"/>
          <p:cNvSpPr/>
          <p:nvPr/>
        </p:nvSpPr>
        <p:spPr>
          <a:xfrm>
            <a:off x="4630548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4002155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2" name="Rectangle 361"/>
          <p:cNvSpPr/>
          <p:nvPr/>
        </p:nvSpPr>
        <p:spPr>
          <a:xfrm>
            <a:off x="4173771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3" name="Rectangle 362"/>
          <p:cNvSpPr/>
          <p:nvPr/>
        </p:nvSpPr>
        <p:spPr>
          <a:xfrm>
            <a:off x="5110290" y="152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273892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5408640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6" name="Rectangle 365"/>
          <p:cNvSpPr/>
          <p:nvPr/>
        </p:nvSpPr>
        <p:spPr>
          <a:xfrm>
            <a:off x="5580256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7" name="Rectangle 366"/>
          <p:cNvSpPr/>
          <p:nvPr/>
        </p:nvSpPr>
        <p:spPr>
          <a:xfrm>
            <a:off x="5715000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8" name="Rectangle 367"/>
          <p:cNvSpPr/>
          <p:nvPr/>
        </p:nvSpPr>
        <p:spPr>
          <a:xfrm>
            <a:off x="4816502" y="152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69" name="Rectangle 368"/>
          <p:cNvSpPr/>
          <p:nvPr/>
        </p:nvSpPr>
        <p:spPr>
          <a:xfrm>
            <a:off x="4960868" y="152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0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0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1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3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00"/>
                            </p:stCondLst>
                            <p:childTnLst>
                              <p:par>
                                <p:cTn id="2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600"/>
                            </p:stCondLst>
                            <p:childTnLst>
                              <p:par>
                                <p:cTn id="2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7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8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7" grpId="0"/>
      <p:bldP spid="348" grpId="0"/>
      <p:bldP spid="349" grpId="0"/>
      <p:bldP spid="350" grpId="0"/>
      <p:bldP spid="351" grpId="0"/>
      <p:bldP spid="352" grpId="0"/>
      <p:bldP spid="354" grpId="0"/>
      <p:bldP spid="355" grpId="0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65" grpId="0"/>
      <p:bldP spid="366" grpId="0"/>
      <p:bldP spid="367" grpId="0"/>
      <p:bldP spid="368" grpId="0"/>
      <p:bldP spid="36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5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9466" name="Straight Arrow Connector 21"/>
          <p:cNvCxnSpPr>
            <a:cxnSpLocks noChangeShapeType="1"/>
            <a:stCxn id="19465" idx="7"/>
            <a:endCxn id="1945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7" name="Straight Arrow Connector 25"/>
          <p:cNvCxnSpPr>
            <a:cxnSpLocks noChangeShapeType="1"/>
            <a:stCxn id="1945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9" name="Straight Arrow Connector 29"/>
          <p:cNvCxnSpPr>
            <a:cxnSpLocks noChangeShapeType="1"/>
            <a:stCxn id="1945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70" name="Straight Arrow Connector 30"/>
          <p:cNvCxnSpPr>
            <a:cxnSpLocks noChangeShapeType="1"/>
            <a:stCxn id="1946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71" name="Straight Arrow Connector 31"/>
          <p:cNvCxnSpPr>
            <a:cxnSpLocks noChangeShapeType="1"/>
            <a:stCxn id="19463" idx="6"/>
            <a:endCxn id="1946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19472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398145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3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4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5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6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19477" name="Title 1"/>
          <p:cNvSpPr>
            <a:spLocks noGrp="1"/>
          </p:cNvSpPr>
          <p:nvPr>
            <p:ph type="title"/>
          </p:nvPr>
        </p:nvSpPr>
        <p:spPr>
          <a:xfrm>
            <a:off x="31376" y="762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 smtClean="0">
                <a:cs typeface="Arial" charset="0"/>
              </a:rPr>
              <a:t>Enlarging the Previously Constructed Cycle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0490" name="Straight Arrow Connector 25"/>
          <p:cNvCxnSpPr>
            <a:cxnSpLocks noChangeShapeType="1"/>
            <a:stCxn id="2048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1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2" name="Straight Arrow Connector 29"/>
          <p:cNvCxnSpPr>
            <a:cxnSpLocks noChangeShapeType="1"/>
            <a:stCxn id="2048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3" name="Straight Arrow Connector 30"/>
          <p:cNvCxnSpPr>
            <a:cxnSpLocks noChangeShapeType="1"/>
            <a:stCxn id="2048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4" name="Straight Arrow Connector 31"/>
          <p:cNvCxnSpPr>
            <a:cxnSpLocks noChangeShapeType="1"/>
            <a:stCxn id="20487" idx="6"/>
            <a:endCxn id="2048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049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6075" y="269398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49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050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smtClean="0">
                <a:cs typeface="Arial" charset="0"/>
              </a:rPr>
              <a:t>Enlarging the Previously Constructed Cycle </a:t>
            </a:r>
            <a:endParaRPr lang="en-US" altLang="en-US" sz="3600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0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0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0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151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5" name="Straight Arrow Connector 29"/>
          <p:cNvCxnSpPr>
            <a:cxnSpLocks noChangeShapeType="1"/>
            <a:stCxn id="2150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6" name="Straight Arrow Connector 30"/>
          <p:cNvCxnSpPr>
            <a:cxnSpLocks noChangeShapeType="1"/>
            <a:stCxn id="2151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7" name="Straight Arrow Connector 31"/>
          <p:cNvCxnSpPr>
            <a:cxnSpLocks noChangeShapeType="1"/>
            <a:stCxn id="21511" idx="6"/>
            <a:endCxn id="2151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151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2513" y="3706813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9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0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1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2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1523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1524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smtClean="0">
                <a:cs typeface="Arial" charset="0"/>
              </a:rPr>
              <a:t>Enlarging the Previously Constructed Cycle </a:t>
            </a:r>
            <a:endParaRPr lang="en-US" altLang="en-US" sz="3600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2538" name="Straight Arrow Connector 29"/>
          <p:cNvCxnSpPr>
            <a:cxnSpLocks noChangeShapeType="1"/>
            <a:stCxn id="2253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2539" name="Straight Arrow Connector 30"/>
          <p:cNvCxnSpPr>
            <a:cxnSpLocks noChangeShapeType="1"/>
            <a:stCxn id="2253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2540" name="Straight Arrow Connector 31"/>
          <p:cNvCxnSpPr>
            <a:cxnSpLocks noChangeShapeType="1"/>
            <a:stCxn id="22535" idx="6"/>
            <a:endCxn id="2253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254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0125" y="53086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54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smtClean="0">
                <a:cs typeface="Arial" charset="0"/>
              </a:rPr>
              <a:t>Enlarging the Previously Constructed Cycle </a:t>
            </a:r>
            <a:endParaRPr lang="en-US" altLang="en-US" sz="3600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9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60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3561" name="Straight Arrow Connector 21"/>
          <p:cNvCxnSpPr>
            <a:cxnSpLocks noChangeShapeType="1"/>
            <a:stCxn id="23560" idx="7"/>
            <a:endCxn id="23555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2" name="Straight Arrow Connector 25"/>
          <p:cNvCxnSpPr>
            <a:cxnSpLocks noChangeShapeType="1"/>
            <a:stCxn id="23555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3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5" name="Straight Arrow Connector 29"/>
          <p:cNvCxnSpPr>
            <a:cxnSpLocks noChangeShapeType="1"/>
            <a:stCxn id="2355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3566" name="Straight Arrow Connector 30"/>
          <p:cNvCxnSpPr>
            <a:cxnSpLocks noChangeShapeType="1"/>
            <a:stCxn id="23559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3567" name="Straight Arrow Connector 31"/>
          <p:cNvCxnSpPr>
            <a:cxnSpLocks noChangeShapeType="1"/>
            <a:stCxn id="23558" idx="6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9" name="Straight Arrow Connector 41"/>
          <p:cNvCxnSpPr>
            <a:cxnSpLocks noChangeShapeType="1"/>
            <a:stCxn id="23557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70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3571" name="Rectangle 24"/>
          <p:cNvSpPr>
            <a:spLocks noChangeArrowheads="1"/>
          </p:cNvSpPr>
          <p:nvPr/>
        </p:nvSpPr>
        <p:spPr bwMode="auto">
          <a:xfrm>
            <a:off x="7740650" y="5141913"/>
            <a:ext cx="3571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2" name="Rectangle 32"/>
          <p:cNvSpPr>
            <a:spLocks noChangeArrowheads="1"/>
          </p:cNvSpPr>
          <p:nvPr/>
        </p:nvSpPr>
        <p:spPr bwMode="auto">
          <a:xfrm>
            <a:off x="6591300" y="4233863"/>
            <a:ext cx="357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3" name="Rectangle 34"/>
          <p:cNvSpPr>
            <a:spLocks noChangeArrowheads="1"/>
          </p:cNvSpPr>
          <p:nvPr/>
        </p:nvSpPr>
        <p:spPr bwMode="auto">
          <a:xfrm>
            <a:off x="4697413" y="4821238"/>
            <a:ext cx="357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4" name="Rectangle 35"/>
          <p:cNvSpPr>
            <a:spLocks noChangeArrowheads="1"/>
          </p:cNvSpPr>
          <p:nvPr/>
        </p:nvSpPr>
        <p:spPr bwMode="auto">
          <a:xfrm>
            <a:off x="6413500" y="5624513"/>
            <a:ext cx="35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5" name="Rectangle 33"/>
          <p:cNvSpPr>
            <a:spLocks noChangeArrowheads="1"/>
          </p:cNvSpPr>
          <p:nvPr/>
        </p:nvSpPr>
        <p:spPr bwMode="auto">
          <a:xfrm>
            <a:off x="5649913" y="4735513"/>
            <a:ext cx="35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6" name="Rectangle 28"/>
          <p:cNvSpPr>
            <a:spLocks noChangeArrowheads="1"/>
          </p:cNvSpPr>
          <p:nvPr/>
        </p:nvSpPr>
        <p:spPr bwMode="auto">
          <a:xfrm>
            <a:off x="4965700" y="3327400"/>
            <a:ext cx="357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7" name="Rectangle 38"/>
          <p:cNvSpPr>
            <a:spLocks noChangeArrowheads="1"/>
          </p:cNvSpPr>
          <p:nvPr/>
        </p:nvSpPr>
        <p:spPr bwMode="auto">
          <a:xfrm>
            <a:off x="6257925" y="3435350"/>
            <a:ext cx="35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pic>
        <p:nvPicPr>
          <p:cNvPr id="2357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5488" y="5410200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8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81" name="Title 1"/>
          <p:cNvSpPr>
            <a:spLocks noGrp="1"/>
          </p:cNvSpPr>
          <p:nvPr>
            <p:ph type="title"/>
          </p:nvPr>
        </p:nvSpPr>
        <p:spPr>
          <a:xfrm>
            <a:off x="224118" y="762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Stuck Again!  </a:t>
            </a:r>
          </a:p>
        </p:txBody>
      </p:sp>
      <p:sp>
        <p:nvSpPr>
          <p:cNvPr id="23582" name="Rectangle 3"/>
          <p:cNvSpPr>
            <a:spLocks noChangeArrowheads="1"/>
          </p:cNvSpPr>
          <p:nvPr/>
        </p:nvSpPr>
        <p:spPr bwMode="auto">
          <a:xfrm>
            <a:off x="419100" y="1143000"/>
            <a:ext cx="8458200" cy="169277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No </a:t>
            </a:r>
            <a:r>
              <a:rPr lang="en-US" altLang="en-US" sz="2600" b="0" i="0" dirty="0" err="1">
                <a:latin typeface="Calibri" pitchFamily="34" charset="0"/>
                <a:cs typeface="Times New Roman" pitchFamily="18" charset="0"/>
              </a:rPr>
              <a:t>Eulerian</a:t>
            </a:r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 cycle yet… can we enlarge the green-blue cycle? </a:t>
            </a:r>
          </a:p>
          <a:p>
            <a:endParaRPr lang="en-US" altLang="en-US" sz="2600" b="0" i="0" dirty="0">
              <a:latin typeface="Calibri" pitchFamily="34" charset="0"/>
              <a:cs typeface="Times New Roman" pitchFamily="18" charset="0"/>
            </a:endParaRPr>
          </a:p>
          <a:p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The ant should walk along the constructed cycle starting at yet another node. </a:t>
            </a:r>
            <a:r>
              <a:rPr lang="en-US" altLang="en-US" sz="2600" i="0" dirty="0">
                <a:latin typeface="Calibri" pitchFamily="34" charset="0"/>
                <a:cs typeface="Times New Roman" pitchFamily="18" charset="0"/>
              </a:rPr>
              <a:t>Which one?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7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4586" name="Straight Arrow Connector 29"/>
          <p:cNvCxnSpPr>
            <a:cxnSpLocks noChangeShapeType="1"/>
            <a:stCxn id="2457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4587" name="Straight Arrow Connector 30"/>
          <p:cNvCxnSpPr>
            <a:cxnSpLocks noChangeShapeType="1"/>
            <a:stCxn id="2458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4588" name="Straight Arrow Connector 31"/>
          <p:cNvCxnSpPr>
            <a:cxnSpLocks noChangeShapeType="1"/>
            <a:stCxn id="24583" idx="6"/>
            <a:endCxn id="2458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458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361791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59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3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5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459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Starting at a New </a:t>
            </a:r>
            <a:r>
              <a:rPr lang="en-US" altLang="en-US" dirty="0" smtClean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altLang="en-US" dirty="0" smtClean="0">
                <a:cs typeface="Arial" charset="0"/>
              </a:rPr>
              <a:t>, Again…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5610" name="Straight Arrow Connector 29"/>
          <p:cNvCxnSpPr>
            <a:cxnSpLocks noChangeShapeType="1"/>
            <a:stCxn id="2560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5611" name="Straight Arrow Connector 30"/>
          <p:cNvCxnSpPr>
            <a:cxnSpLocks noChangeShapeType="1"/>
            <a:stCxn id="2560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5612" name="Straight Arrow Connector 31"/>
          <p:cNvCxnSpPr>
            <a:cxnSpLocks noChangeShapeType="1"/>
            <a:stCxn id="25607" idx="6"/>
            <a:endCxn id="2560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5613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0" y="539273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61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5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6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7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1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19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2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5621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562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Traversing the Previously Constructed Green-</a:t>
            </a:r>
            <a:r>
              <a:rPr lang="en-US" altLang="en-US" dirty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 smtClean="0">
                <a:cs typeface="Arial" charset="0"/>
              </a:rPr>
              <a:t> Cycle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2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2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2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6634" name="Straight Arrow Connector 29"/>
          <p:cNvCxnSpPr>
            <a:cxnSpLocks noChangeShapeType="1"/>
            <a:stCxn id="2662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6635" name="Straight Arrow Connector 30"/>
          <p:cNvCxnSpPr>
            <a:cxnSpLocks noChangeShapeType="1"/>
            <a:stCxn id="2663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6636" name="Straight Arrow Connector 31"/>
          <p:cNvCxnSpPr>
            <a:cxnSpLocks noChangeShapeType="1"/>
            <a:stCxn id="26631" idx="6"/>
            <a:endCxn id="2663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663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8200" y="45180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63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3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4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4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6645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6646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smtClean="0">
                <a:cs typeface="Arial" charset="0"/>
              </a:rPr>
              <a:t>Traversing the Previously Constructed Green-</a:t>
            </a:r>
            <a:r>
              <a:rPr lang="en-US" altLang="en-US" b="0" i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smtClean="0">
                <a:cs typeface="Arial" charset="0"/>
              </a:rPr>
              <a:t> Cycle  </a:t>
            </a:r>
            <a:endParaRPr lang="en-US" altLang="en-US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7658" name="Straight Arrow Connector 29"/>
          <p:cNvCxnSpPr>
            <a:cxnSpLocks noChangeShapeType="1"/>
            <a:stCxn id="2765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7659" name="Straight Arrow Connector 30"/>
          <p:cNvCxnSpPr>
            <a:cxnSpLocks noChangeShapeType="1"/>
            <a:stCxn id="2765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7660" name="Straight Arrow Connector 31"/>
          <p:cNvCxnSpPr>
            <a:cxnSpLocks noChangeShapeType="1"/>
            <a:stCxn id="27655" idx="6"/>
            <a:endCxn id="2765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766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525" y="399256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66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766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0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1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3" name="TextBox 37"/>
          <p:cNvSpPr txBox="1">
            <a:spLocks noChangeArrowheads="1"/>
          </p:cNvSpPr>
          <p:nvPr/>
        </p:nvSpPr>
        <p:spPr bwMode="auto">
          <a:xfrm>
            <a:off x="973138" y="3541713"/>
            <a:ext cx="32385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>
                <a:latin typeface="Calibri" pitchFamily="34" charset="0"/>
              </a:rPr>
              <a:t>“I hate to traverse the same cycle! What difference does it make where I start my walk??? </a:t>
            </a:r>
            <a:endParaRPr lang="en-US" altLang="en-US" sz="2000">
              <a:latin typeface="Calibri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 smtClean="0">
                <a:cs typeface="Arial" charset="0"/>
              </a:rPr>
              <a:t>Traversing the Previously Constructed Green-</a:t>
            </a:r>
            <a:r>
              <a:rPr lang="en-US" altLang="en-US" b="0" i="0" dirty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dirty="0" smtClean="0">
                <a:cs typeface="Arial" charset="0"/>
              </a:rPr>
              <a:t> Cycle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8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8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8682" name="Straight Arrow Connector 29"/>
          <p:cNvCxnSpPr>
            <a:cxnSpLocks noChangeShapeType="1"/>
            <a:stCxn id="2867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8683" name="Straight Arrow Connector 30"/>
          <p:cNvCxnSpPr>
            <a:cxnSpLocks noChangeShapeType="1"/>
            <a:stCxn id="2868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8684" name="Straight Arrow Connector 31"/>
          <p:cNvCxnSpPr>
            <a:cxnSpLocks noChangeShapeType="1"/>
            <a:stCxn id="28679" idx="6"/>
            <a:endCxn id="2867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868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0" y="583723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68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1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8693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4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5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6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8" name="TextBox 37"/>
          <p:cNvSpPr txBox="1">
            <a:spLocks noChangeArrowheads="1"/>
          </p:cNvSpPr>
          <p:nvPr/>
        </p:nvSpPr>
        <p:spPr bwMode="auto">
          <a:xfrm>
            <a:off x="1129506" y="5737225"/>
            <a:ext cx="4527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“These instructions are stupid…” 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smtClean="0">
                <a:cs typeface="Arial" charset="0"/>
              </a:rPr>
              <a:t>Traversing the Previously Constructed Green-</a:t>
            </a:r>
            <a:r>
              <a:rPr lang="en-US" altLang="en-US" b="0" i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smtClean="0">
                <a:cs typeface="Arial" charset="0"/>
              </a:rPr>
              <a:t> Cycle  </a:t>
            </a:r>
            <a:endParaRPr lang="en-US" altLang="en-US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i="0" dirty="0" smtClean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i="0" dirty="0" err="1" smtClean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i="0" dirty="0" smtClean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i="0" dirty="0">
              <a:solidFill>
                <a:srgbClr val="0000FF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9706" name="Straight Arrow Connector 29"/>
          <p:cNvCxnSpPr>
            <a:cxnSpLocks noChangeShapeType="1"/>
            <a:stCxn id="2969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9707" name="Straight Arrow Connector 30"/>
          <p:cNvCxnSpPr>
            <a:cxnSpLocks noChangeShapeType="1"/>
            <a:stCxn id="2970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9708" name="Straight Arrow Connector 31"/>
          <p:cNvCxnSpPr>
            <a:cxnSpLocks noChangeShapeType="1"/>
            <a:stCxn id="29703" idx="6"/>
            <a:endCxn id="2970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970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8050" y="535146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71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3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5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9717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18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19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20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21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smtClean="0">
                <a:cs typeface="Arial" charset="0"/>
              </a:rPr>
              <a:t>Traversing the Previously Constructed Green-</a:t>
            </a:r>
            <a:r>
              <a:rPr lang="en-US" altLang="en-US" b="0" i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smtClean="0">
                <a:cs typeface="Arial" charset="0"/>
              </a:rPr>
              <a:t> Cycle  </a:t>
            </a:r>
            <a:endParaRPr lang="en-US" altLang="en-US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0730" name="Straight Arrow Connector 29"/>
          <p:cNvCxnSpPr>
            <a:cxnSpLocks noChangeShapeType="1"/>
            <a:stCxn id="3072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731" name="Straight Arrow Connector 30"/>
          <p:cNvCxnSpPr>
            <a:cxnSpLocks noChangeShapeType="1"/>
            <a:stCxn id="3072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732" name="Straight Arrow Connector 31"/>
          <p:cNvCxnSpPr>
            <a:cxnSpLocks noChangeShapeType="1"/>
            <a:stCxn id="30727" idx="6"/>
            <a:endCxn id="3072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0733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6088" y="38814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73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5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6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7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3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39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4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0741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2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3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4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5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6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smtClean="0">
                <a:cs typeface="Arial" charset="0"/>
              </a:rPr>
              <a:t>Traversing the Previously Constructed Green-</a:t>
            </a:r>
            <a:r>
              <a:rPr lang="en-US" altLang="en-US" b="0" i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smtClean="0">
                <a:cs typeface="Arial" charset="0"/>
              </a:rPr>
              <a:t> Cycle  </a:t>
            </a:r>
            <a:endParaRPr lang="en-US" altLang="en-US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4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4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1754" name="Straight Arrow Connector 29"/>
          <p:cNvCxnSpPr>
            <a:cxnSpLocks noChangeShapeType="1"/>
            <a:stCxn id="3174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1755" name="Straight Arrow Connector 30"/>
          <p:cNvCxnSpPr>
            <a:cxnSpLocks noChangeShapeType="1"/>
            <a:stCxn id="3175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1756" name="Straight Arrow Connector 31"/>
          <p:cNvCxnSpPr>
            <a:cxnSpLocks noChangeShapeType="1"/>
            <a:stCxn id="31751" idx="6"/>
            <a:endCxn id="3175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175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2614613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75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5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6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6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1765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6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7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8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9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70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71" name="Rectangle 34"/>
          <p:cNvSpPr>
            <a:spLocks noChangeArrowheads="1"/>
          </p:cNvSpPr>
          <p:nvPr/>
        </p:nvSpPr>
        <p:spPr bwMode="auto">
          <a:xfrm>
            <a:off x="4949825" y="337185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smtClean="0">
                <a:cs typeface="Arial" charset="0"/>
              </a:rPr>
              <a:t>Traversing the Previously Constructed Green-</a:t>
            </a:r>
            <a:r>
              <a:rPr lang="en-US" altLang="en-US" b="0" i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 smtClean="0">
                <a:cs typeface="Arial" charset="0"/>
              </a:rPr>
              <a:t> Cycle  </a:t>
            </a:r>
            <a:endParaRPr lang="en-US" altLang="en-US" b="0" i="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2778" name="Straight Arrow Connector 29"/>
          <p:cNvCxnSpPr>
            <a:cxnSpLocks noChangeShapeType="1"/>
            <a:stCxn id="3277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2779" name="Straight Arrow Connector 30"/>
          <p:cNvCxnSpPr>
            <a:cxnSpLocks noChangeShapeType="1"/>
            <a:stCxn id="3277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2780" name="Straight Arrow Connector 31"/>
          <p:cNvCxnSpPr>
            <a:cxnSpLocks noChangeShapeType="1"/>
            <a:stCxn id="32775" idx="6"/>
            <a:endCxn id="3277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278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4900" y="363378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78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278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0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1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2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3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4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5" name="Rectangle 34"/>
          <p:cNvSpPr>
            <a:spLocks noChangeArrowheads="1"/>
          </p:cNvSpPr>
          <p:nvPr/>
        </p:nvSpPr>
        <p:spPr bwMode="auto">
          <a:xfrm>
            <a:off x="4949825" y="337185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6" name="Rectangle 35"/>
          <p:cNvSpPr>
            <a:spLocks noChangeArrowheads="1"/>
          </p:cNvSpPr>
          <p:nvPr/>
        </p:nvSpPr>
        <p:spPr bwMode="auto">
          <a:xfrm>
            <a:off x="6221413" y="34480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7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>
            <a:noAutofit/>
          </a:bodyPr>
          <a:lstStyle/>
          <a:p>
            <a:r>
              <a:rPr lang="en-US" altLang="en-US" sz="3600" dirty="0" smtClean="0">
                <a:cs typeface="Arial" charset="0"/>
              </a:rPr>
              <a:t>I Returned Back BUT… I Can Continue Walking! </a:t>
            </a:r>
          </a:p>
        </p:txBody>
      </p:sp>
      <p:sp>
        <p:nvSpPr>
          <p:cNvPr id="32798" name="TextBox 37"/>
          <p:cNvSpPr txBox="1">
            <a:spLocks noChangeArrowheads="1"/>
          </p:cNvSpPr>
          <p:nvPr/>
        </p:nvSpPr>
        <p:spPr bwMode="auto">
          <a:xfrm>
            <a:off x="7192963" y="1758950"/>
            <a:ext cx="22558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>
                <a:latin typeface="Calibri" pitchFamily="34" charset="0"/>
              </a:rPr>
              <a:t>“Hmm, maybe these instructions were not that stupid…” </a:t>
            </a:r>
            <a:endParaRPr lang="en-US" altLang="en-US" sz="2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Enlarging the Green-</a:t>
            </a:r>
            <a:r>
              <a:rPr lang="en-US" altLang="en-US" dirty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 smtClean="0">
                <a:cs typeface="Arial" charset="0"/>
              </a:rPr>
              <a:t> Cycle</a:t>
            </a:r>
          </a:p>
        </p:txBody>
      </p:sp>
      <p:sp>
        <p:nvSpPr>
          <p:cNvPr id="3379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80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80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3802" name="Straight Arrow Connector 29"/>
          <p:cNvCxnSpPr>
            <a:cxnSpLocks noChangeShapeType="1"/>
            <a:stCxn id="3379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3803" name="Straight Arrow Connector 30"/>
          <p:cNvCxnSpPr>
            <a:cxnSpLocks noChangeShapeType="1"/>
            <a:stCxn id="3380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3804" name="Straight Arrow Connector 31"/>
          <p:cNvCxnSpPr>
            <a:cxnSpLocks noChangeShapeType="1"/>
            <a:stCxn id="33799" idx="6"/>
            <a:endCxn id="3379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380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4350" y="26162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80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1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3813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19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1C20C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0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1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2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3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4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4825" name="Straight Arrow Connector 30"/>
          <p:cNvCxnSpPr>
            <a:cxnSpLocks noChangeShapeType="1"/>
            <a:stCxn id="34823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4826" name="Straight Arrow Connector 31"/>
          <p:cNvCxnSpPr>
            <a:cxnSpLocks noChangeShapeType="1"/>
            <a:stCxn id="34822" idx="6"/>
            <a:endCxn id="34821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482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5900" y="38322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82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2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3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3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4835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34836" name="Straight Arrow Connector 29"/>
          <p:cNvCxnSpPr>
            <a:cxnSpLocks noChangeShapeType="1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sp>
        <p:nvSpPr>
          <p:cNvPr id="3483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Enlarging the Green-</a:t>
            </a:r>
            <a:r>
              <a:rPr lang="en-US" altLang="en-US" dirty="0" smtClean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 smtClean="0">
                <a:cs typeface="Arial" charset="0"/>
              </a:rPr>
              <a:t> Cycle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-27781" y="262437"/>
            <a:ext cx="9171781" cy="533400"/>
          </a:xfrm>
        </p:spPr>
        <p:txBody>
          <a:bodyPr>
            <a:noAutofit/>
          </a:bodyPr>
          <a:lstStyle/>
          <a:p>
            <a:r>
              <a:rPr lang="en-US" altLang="en-US" sz="3500" dirty="0" smtClean="0">
                <a:cs typeface="Arial" charset="0"/>
              </a:rPr>
              <a:t>I Proved Euler’s Theorem! C</a:t>
            </a:r>
            <a:r>
              <a:rPr lang="en-US" altLang="en-US" sz="3500" dirty="0" smtClean="0"/>
              <a:t>an </a:t>
            </a:r>
            <a:r>
              <a:rPr lang="en-US" altLang="en-US" sz="3500" dirty="0"/>
              <a:t>I </a:t>
            </a:r>
            <a:r>
              <a:rPr lang="en-US" altLang="en-US" sz="3500" dirty="0" smtClean="0"/>
              <a:t>Go </a:t>
            </a:r>
            <a:r>
              <a:rPr lang="en-US" altLang="en-US" sz="3500" dirty="0"/>
              <a:t>H</a:t>
            </a:r>
            <a:r>
              <a:rPr lang="en-US" altLang="en-US" sz="3500" dirty="0" smtClean="0"/>
              <a:t>ome </a:t>
            </a:r>
            <a:r>
              <a:rPr lang="en-US" altLang="en-US" sz="3500" dirty="0"/>
              <a:t>P</a:t>
            </a:r>
            <a:r>
              <a:rPr lang="en-US" altLang="en-US" sz="3500" dirty="0" smtClean="0"/>
              <a:t>lease?</a:t>
            </a:r>
            <a:r>
              <a:rPr lang="en-US" altLang="en-US" sz="3500" dirty="0"/>
              <a:t/>
            </a:r>
            <a:br>
              <a:rPr lang="en-US" altLang="en-US" sz="3500" dirty="0"/>
            </a:br>
            <a:endParaRPr lang="en-US" altLang="en-US" sz="3500" dirty="0" smtClean="0">
              <a:cs typeface="Arial" charset="0"/>
            </a:endParaRPr>
          </a:p>
        </p:txBody>
      </p:sp>
      <p:sp>
        <p:nvSpPr>
          <p:cNvPr id="35844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5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6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9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50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5851" name="Straight Arrow Connector 21"/>
          <p:cNvCxnSpPr>
            <a:cxnSpLocks noChangeShapeType="1"/>
            <a:stCxn id="35850" idx="7"/>
            <a:endCxn id="35844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2" name="Straight Arrow Connector 25"/>
          <p:cNvCxnSpPr>
            <a:cxnSpLocks noChangeShapeType="1"/>
            <a:stCxn id="35844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3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4" name="Straight Arrow Connector 27"/>
          <p:cNvCxnSpPr>
            <a:cxnSpLocks noChangeShapeType="1"/>
            <a:stCxn id="35847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5" name="Straight Arrow Connector 29"/>
          <p:cNvCxnSpPr>
            <a:cxnSpLocks noChangeShapeType="1"/>
            <a:stCxn id="35844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cxnSp>
        <p:nvCxnSpPr>
          <p:cNvPr id="35856" name="Straight Arrow Connector 30"/>
          <p:cNvCxnSpPr>
            <a:cxnSpLocks noChangeShapeType="1"/>
            <a:stCxn id="35849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cxnSp>
        <p:nvCxnSpPr>
          <p:cNvPr id="35857" name="Straight Arrow Connector 31"/>
          <p:cNvCxnSpPr>
            <a:cxnSpLocks noChangeShapeType="1"/>
            <a:stCxn id="35848" idx="6"/>
            <a:endCxn id="35847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9" name="Straight Arrow Connector 41"/>
          <p:cNvCxnSpPr>
            <a:cxnSpLocks noChangeShapeType="1"/>
            <a:stCxn id="35846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60" name="Straight Arrow Connector 42"/>
          <p:cNvCxnSpPr>
            <a:cxnSpLocks noChangeShapeType="1"/>
            <a:stCxn id="35847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5861" name="Rectangle 24"/>
          <p:cNvSpPr>
            <a:spLocks noChangeArrowheads="1"/>
          </p:cNvSpPr>
          <p:nvPr/>
        </p:nvSpPr>
        <p:spPr bwMode="auto">
          <a:xfrm>
            <a:off x="4856163" y="4911725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2" name="Rectangle 32"/>
          <p:cNvSpPr>
            <a:spLocks noChangeArrowheads="1"/>
          </p:cNvSpPr>
          <p:nvPr/>
        </p:nvSpPr>
        <p:spPr bwMode="auto">
          <a:xfrm>
            <a:off x="6296025" y="5464175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3" name="Rectangle 34"/>
          <p:cNvSpPr>
            <a:spLocks noChangeArrowheads="1"/>
          </p:cNvSpPr>
          <p:nvPr/>
        </p:nvSpPr>
        <p:spPr bwMode="auto">
          <a:xfrm>
            <a:off x="7742238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4" name="Rectangle 35"/>
          <p:cNvSpPr>
            <a:spLocks noChangeArrowheads="1"/>
          </p:cNvSpPr>
          <p:nvPr/>
        </p:nvSpPr>
        <p:spPr bwMode="auto">
          <a:xfrm>
            <a:off x="6497638" y="4238625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5" name="Rectangle 33"/>
          <p:cNvSpPr>
            <a:spLocks noChangeArrowheads="1"/>
          </p:cNvSpPr>
          <p:nvPr/>
        </p:nvSpPr>
        <p:spPr bwMode="auto">
          <a:xfrm>
            <a:off x="5032375" y="34782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6" name="Rectangle 28"/>
          <p:cNvSpPr>
            <a:spLocks noChangeArrowheads="1"/>
          </p:cNvSpPr>
          <p:nvPr/>
        </p:nvSpPr>
        <p:spPr bwMode="auto">
          <a:xfrm>
            <a:off x="6234113" y="33591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pic>
        <p:nvPicPr>
          <p:cNvPr id="3586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1400" y="37338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7212013" y="4157663"/>
            <a:ext cx="314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9" name="Rectangle 32"/>
          <p:cNvSpPr>
            <a:spLocks noChangeArrowheads="1"/>
          </p:cNvSpPr>
          <p:nvPr/>
        </p:nvSpPr>
        <p:spPr bwMode="auto">
          <a:xfrm>
            <a:off x="6605588" y="4681538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0" name="Rectangle 28"/>
          <p:cNvSpPr>
            <a:spLocks noChangeArrowheads="1"/>
          </p:cNvSpPr>
          <p:nvPr/>
        </p:nvSpPr>
        <p:spPr bwMode="auto">
          <a:xfrm>
            <a:off x="6732588" y="2616200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9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1" name="Rectangle 28"/>
          <p:cNvSpPr>
            <a:spLocks noChangeArrowheads="1"/>
          </p:cNvSpPr>
          <p:nvPr/>
        </p:nvSpPr>
        <p:spPr bwMode="auto">
          <a:xfrm>
            <a:off x="5475288" y="3592513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10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2" name="Rectangle 28"/>
          <p:cNvSpPr>
            <a:spLocks noChangeArrowheads="1"/>
          </p:cNvSpPr>
          <p:nvPr/>
        </p:nvSpPr>
        <p:spPr bwMode="auto">
          <a:xfrm>
            <a:off x="6089650" y="381000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" y="800319"/>
            <a:ext cx="8991600" cy="21544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EulerianCycle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alt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Balanced</a:t>
            </a:r>
            <a:r>
              <a:rPr kumimoji="0" lang="en-US" alt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Graph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form a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by randomly walking in </a:t>
            </a:r>
            <a:r>
              <a:rPr kumimoji="0" lang="en-US" alt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BalancedGraph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(avoiding already visited edges)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while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is not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Eulerian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0" i="0" dirty="0"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altLang="en-US" sz="2000" b="0" i="0" dirty="0" smtClean="0">
                <a:latin typeface="+mj-lt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select a node </a:t>
            </a:r>
            <a:r>
              <a:rPr kumimoji="0" lang="en-US" alt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newStart</a:t>
            </a:r>
            <a:r>
              <a:rPr lang="en-US" altLang="en-US" sz="2000" b="0" dirty="0"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altLang="en-US" sz="2000" b="0" dirty="0" smtClean="0"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in</a:t>
            </a:r>
            <a:r>
              <a:rPr lang="en-US" altLang="en-US" sz="2000" b="0" dirty="0" smtClean="0"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with still unexplored outgoing edges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   form a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Cycle’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by traversing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from </a:t>
            </a:r>
            <a:r>
              <a:rPr kumimoji="0" lang="en-US" alt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newStart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and randomly walking afterwards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 ← Cycle’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</a:t>
            </a:r>
          </a:p>
        </p:txBody>
      </p:sp>
      <p:pic>
        <p:nvPicPr>
          <p:cNvPr id="35" name="Picture 34" descr="Macintosh HD:Users:phillipcompeau:Documents:UCSD Math:RA:Book:Chapter 1 Sequencing:PDF:EulerianCycleStep1.pd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87675"/>
            <a:ext cx="4191000" cy="332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Outline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700" b="0" i="0" dirty="0" smtClean="0"/>
              <a:t>From </a:t>
            </a:r>
            <a:r>
              <a:rPr lang="en-US" sz="2700" b="0" i="0" dirty="0"/>
              <a:t>Reads to de </a:t>
            </a:r>
            <a:r>
              <a:rPr lang="en-US" sz="2700" b="0" i="0" dirty="0" err="1"/>
              <a:t>Bruijn</a:t>
            </a:r>
            <a:r>
              <a:rPr lang="en-US" sz="2700" b="0" i="0" dirty="0"/>
              <a:t> Graph to </a:t>
            </a:r>
            <a:r>
              <a:rPr lang="en-US" sz="2700" b="0" dirty="0"/>
              <a:t>Genome</a:t>
            </a:r>
            <a:r>
              <a:rPr lang="en-US" sz="2700" b="0" i="0" dirty="0"/>
              <a:t>    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3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4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8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2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4263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 smtClean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448037" y="5434763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Arrow Connector 134"/>
          <p:cNvCxnSpPr/>
          <p:nvPr/>
        </p:nvCxnSpPr>
        <p:spPr>
          <a:xfrm flipV="1">
            <a:off x="3205076" y="4143375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>
            <a:endCxn id="106" idx="2"/>
          </p:cNvCxnSpPr>
          <p:nvPr/>
        </p:nvCxnSpPr>
        <p:spPr>
          <a:xfrm>
            <a:off x="2543175" y="4143375"/>
            <a:ext cx="328973" cy="525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>
            <a:off x="1476375" y="4114800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16200000" flipV="1">
            <a:off x="865253" y="4712308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5" name="Straight Arrow Connector 114"/>
          <p:cNvCxnSpPr/>
          <p:nvPr/>
        </p:nvCxnSpPr>
        <p:spPr>
          <a:xfrm rot="10800000" flipV="1">
            <a:off x="1498276" y="534858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1" name="Straight Arrow Connector 175"/>
          <p:cNvCxnSpPr/>
          <p:nvPr/>
        </p:nvCxnSpPr>
        <p:spPr>
          <a:xfrm rot="5400000" flipH="1" flipV="1">
            <a:off x="2380877" y="5353424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>
          <a:xfrm rot="5400000">
            <a:off x="1961593" y="4753533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68"/>
          <p:cNvCxnSpPr/>
          <p:nvPr/>
        </p:nvCxnSpPr>
        <p:spPr>
          <a:xfrm rot="16200000" flipH="1">
            <a:off x="1835651" y="3822303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rot="5400000">
            <a:off x="933098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rot="5400000">
            <a:off x="1300380" y="2376270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rot="16200000" flipV="1">
            <a:off x="1975980" y="2356172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1967016" y="3541470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126"/>
          <p:cNvCxnSpPr/>
          <p:nvPr/>
        </p:nvCxnSpPr>
        <p:spPr>
          <a:xfrm rot="16200000" flipH="1">
            <a:off x="1833541" y="3597776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895350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333375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165472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398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>
            <a:off x="90181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9" name="Straight Arrow Connector 126"/>
          <p:cNvCxnSpPr/>
          <p:nvPr/>
        </p:nvCxnSpPr>
        <p:spPr>
          <a:xfrm rot="16200000" flipH="1">
            <a:off x="1833541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742851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03736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38399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62124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72785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51311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62224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6624" y="54864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83259" y="5464295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2099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633624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38400" y="417195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76600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-47625" y="3916918"/>
            <a:ext cx="437940" cy="369332"/>
            <a:chOff x="-6464" y="3108920"/>
            <a:chExt cx="437940" cy="369332"/>
          </a:xfrm>
        </p:grpSpPr>
        <p:sp>
          <p:nvSpPr>
            <p:cNvPr id="84" name="Oval 83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01943" y="2831068"/>
            <a:ext cx="445956" cy="369332"/>
            <a:chOff x="3482502" y="3117296"/>
            <a:chExt cx="445956" cy="369332"/>
          </a:xfrm>
        </p:grpSpPr>
        <p:sp>
          <p:nvSpPr>
            <p:cNvPr id="87" name="TextBox 86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01569" y="3926443"/>
            <a:ext cx="463588" cy="369332"/>
            <a:chOff x="546909" y="3100655"/>
            <a:chExt cx="463588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01839" y="3943350"/>
            <a:ext cx="437940" cy="369332"/>
            <a:chOff x="4070871" y="3117296"/>
            <a:chExt cx="437940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38449" y="5181600"/>
            <a:ext cx="476412" cy="369332"/>
            <a:chOff x="5226023" y="3108677"/>
            <a:chExt cx="476412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0"/>
          <p:cNvGrpSpPr/>
          <p:nvPr/>
        </p:nvGrpSpPr>
        <p:grpSpPr>
          <a:xfrm>
            <a:off x="1100224" y="5181600"/>
            <a:ext cx="471604" cy="369332"/>
            <a:chOff x="6394423" y="3100655"/>
            <a:chExt cx="471604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19"/>
          <p:cNvGrpSpPr/>
          <p:nvPr/>
        </p:nvGrpSpPr>
        <p:grpSpPr>
          <a:xfrm>
            <a:off x="2167024" y="3964543"/>
            <a:ext cx="445956" cy="369332"/>
            <a:chOff x="7587644" y="3105362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6"/>
          <p:cNvGrpSpPr/>
          <p:nvPr/>
        </p:nvGrpSpPr>
        <p:grpSpPr>
          <a:xfrm>
            <a:off x="2819400" y="3981450"/>
            <a:ext cx="445956" cy="369332"/>
            <a:chOff x="8159660" y="3113738"/>
            <a:chExt cx="445956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3"/>
          <p:cNvGrpSpPr/>
          <p:nvPr/>
        </p:nvGrpSpPr>
        <p:grpSpPr>
          <a:xfrm>
            <a:off x="3886200" y="3971925"/>
            <a:ext cx="412229" cy="369332"/>
            <a:chOff x="8786990" y="3082504"/>
            <a:chExt cx="412229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57"/>
          <p:cNvGrpSpPr/>
          <p:nvPr/>
        </p:nvGrpSpPr>
        <p:grpSpPr>
          <a:xfrm>
            <a:off x="2170254" y="2773918"/>
            <a:ext cx="453970" cy="369332"/>
            <a:chOff x="2318088" y="3101804"/>
            <a:chExt cx="453970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4" name="Straight Arrow Connector 113"/>
          <p:cNvCxnSpPr/>
          <p:nvPr/>
        </p:nvCxnSpPr>
        <p:spPr>
          <a:xfrm rot="5400000" flipH="1" flipV="1">
            <a:off x="1963954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" name="Group 156"/>
          <p:cNvGrpSpPr/>
          <p:nvPr/>
        </p:nvGrpSpPr>
        <p:grpSpPr>
          <a:xfrm>
            <a:off x="1660911" y="2057400"/>
            <a:ext cx="431528" cy="369332"/>
            <a:chOff x="2911989" y="3108224"/>
            <a:chExt cx="431528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8" name="Straight Arrow Connector 117"/>
          <p:cNvCxnSpPr/>
          <p:nvPr/>
        </p:nvCxnSpPr>
        <p:spPr>
          <a:xfrm rot="16200000" flipV="1">
            <a:off x="1982445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 rot="5400000">
            <a:off x="1301327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rot="5400000">
            <a:off x="930449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120"/>
          <p:cNvCxnSpPr/>
          <p:nvPr/>
        </p:nvCxnSpPr>
        <p:spPr>
          <a:xfrm>
            <a:off x="1474952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>
            <a:stCxn id="103" idx="6"/>
            <a:endCxn id="106" idx="2"/>
          </p:cNvCxnSpPr>
          <p:nvPr/>
        </p:nvCxnSpPr>
        <p:spPr>
          <a:xfrm>
            <a:off x="2545816" y="4140094"/>
            <a:ext cx="326332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flipV="1">
            <a:off x="3201332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168"/>
          <p:cNvCxnSpPr/>
          <p:nvPr/>
        </p:nvCxnSpPr>
        <p:spPr>
          <a:xfrm rot="16200000" flipH="1">
            <a:off x="1833542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956998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75"/>
          <p:cNvCxnSpPr/>
          <p:nvPr/>
        </p:nvCxnSpPr>
        <p:spPr>
          <a:xfrm rot="5400000" flipH="1" flipV="1">
            <a:off x="2376124" y="5355720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 rot="10800000" flipV="1">
            <a:off x="1498276" y="535534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 rot="16200000" flipV="1">
            <a:off x="865253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1557424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M</a:t>
            </a:r>
            <a:r>
              <a:rPr lang="en-US" b="0" i="0" dirty="0" smtClean="0"/>
              <a:t>ultiple </a:t>
            </a:r>
            <a:r>
              <a:rPr lang="en-US" b="0" i="0" dirty="0" err="1" smtClean="0"/>
              <a:t>Eulerian</a:t>
            </a:r>
            <a:r>
              <a:rPr lang="en-US" b="0" i="0" dirty="0" smtClean="0"/>
              <a:t> Paths</a:t>
            </a:r>
            <a:endParaRPr lang="en-US" b="0" i="0" dirty="0"/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7853276" y="4171950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>
            <a:endCxn id="192" idx="2"/>
          </p:cNvCxnSpPr>
          <p:nvPr/>
        </p:nvCxnSpPr>
        <p:spPr>
          <a:xfrm>
            <a:off x="7183872" y="4171950"/>
            <a:ext cx="336476" cy="525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6117072" y="4143375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 rot="16200000" flipV="1">
            <a:off x="5505950" y="4740883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rot="10800000" flipV="1">
            <a:off x="6138973" y="5377161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75"/>
          <p:cNvCxnSpPr/>
          <p:nvPr/>
        </p:nvCxnSpPr>
        <p:spPr>
          <a:xfrm rot="5400000" flipH="1" flipV="1">
            <a:off x="7021574" y="5381999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6602290" y="4782108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68"/>
          <p:cNvCxnSpPr/>
          <p:nvPr/>
        </p:nvCxnSpPr>
        <p:spPr>
          <a:xfrm rot="16200000" flipH="1">
            <a:off x="6476348" y="3850878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5400000">
            <a:off x="5573795" y="3578577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5400000">
            <a:off x="5941077" y="2404845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rot="16200000" flipV="1">
            <a:off x="6616677" y="2384747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/>
          <p:nvPr/>
        </p:nvCxnSpPr>
        <p:spPr>
          <a:xfrm rot="5400000" flipH="1" flipV="1">
            <a:off x="6607713" y="3570045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26"/>
          <p:cNvCxnSpPr/>
          <p:nvPr/>
        </p:nvCxnSpPr>
        <p:spPr>
          <a:xfrm rot="16200000" flipH="1">
            <a:off x="6474238" y="3626351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>
            <a:off x="5536047" y="414337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>
            <a:off x="4974072" y="414337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4806169" y="3682389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4980536" y="4139589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4" name="Straight Arrow Connector 153"/>
          <p:cNvCxnSpPr/>
          <p:nvPr/>
        </p:nvCxnSpPr>
        <p:spPr>
          <a:xfrm>
            <a:off x="5542511" y="4139589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5" name="Straight Arrow Connector 126"/>
          <p:cNvCxnSpPr/>
          <p:nvPr/>
        </p:nvCxnSpPr>
        <p:spPr>
          <a:xfrm rot="16200000" flipH="1">
            <a:off x="6474238" y="3620458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5383548" y="3682389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44433" y="3143250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379096" y="246697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702821" y="23907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513482" y="3305175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192008" y="44144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02921" y="4905375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417321" y="5514975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272951" y="54858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502796" y="470535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274321" y="41096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101909" y="419100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7924800" y="4185821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69" name="Group 161"/>
          <p:cNvGrpSpPr/>
          <p:nvPr/>
        </p:nvGrpSpPr>
        <p:grpSpPr>
          <a:xfrm>
            <a:off x="4593072" y="3945493"/>
            <a:ext cx="437940" cy="369332"/>
            <a:chOff x="-6464" y="3108920"/>
            <a:chExt cx="437940" cy="369332"/>
          </a:xfrm>
        </p:grpSpPr>
        <p:sp>
          <p:nvSpPr>
            <p:cNvPr id="170" name="Oval 169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72" name="Group 155"/>
          <p:cNvGrpSpPr/>
          <p:nvPr/>
        </p:nvGrpSpPr>
        <p:grpSpPr>
          <a:xfrm>
            <a:off x="5742640" y="2859643"/>
            <a:ext cx="445956" cy="369332"/>
            <a:chOff x="3482502" y="3117296"/>
            <a:chExt cx="445956" cy="369332"/>
          </a:xfrm>
        </p:grpSpPr>
        <p:sp>
          <p:nvSpPr>
            <p:cNvPr id="173" name="TextBox 172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75" name="Group 160"/>
          <p:cNvGrpSpPr/>
          <p:nvPr/>
        </p:nvGrpSpPr>
        <p:grpSpPr>
          <a:xfrm>
            <a:off x="5142266" y="3955018"/>
            <a:ext cx="463588" cy="369332"/>
            <a:chOff x="546909" y="3100655"/>
            <a:chExt cx="463588" cy="369332"/>
          </a:xfrm>
        </p:grpSpPr>
        <p:sp>
          <p:nvSpPr>
            <p:cNvPr id="176" name="TextBox 175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78" name="Group 154"/>
          <p:cNvGrpSpPr/>
          <p:nvPr/>
        </p:nvGrpSpPr>
        <p:grpSpPr>
          <a:xfrm>
            <a:off x="5742536" y="3971925"/>
            <a:ext cx="437940" cy="369332"/>
            <a:chOff x="4070871" y="3117296"/>
            <a:chExt cx="437940" cy="369332"/>
          </a:xfrm>
        </p:grpSpPr>
        <p:sp>
          <p:nvSpPr>
            <p:cNvPr id="179" name="TextBox 17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1" name="Group 152"/>
          <p:cNvGrpSpPr/>
          <p:nvPr/>
        </p:nvGrpSpPr>
        <p:grpSpPr>
          <a:xfrm>
            <a:off x="6779146" y="5210175"/>
            <a:ext cx="476412" cy="369332"/>
            <a:chOff x="5226023" y="3108677"/>
            <a:chExt cx="476412" cy="369332"/>
          </a:xfrm>
        </p:grpSpPr>
        <p:sp>
          <p:nvSpPr>
            <p:cNvPr id="182" name="TextBox 181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4" name="Group 150"/>
          <p:cNvGrpSpPr/>
          <p:nvPr/>
        </p:nvGrpSpPr>
        <p:grpSpPr>
          <a:xfrm>
            <a:off x="5740921" y="5210175"/>
            <a:ext cx="471604" cy="369332"/>
            <a:chOff x="6394423" y="3100655"/>
            <a:chExt cx="471604" cy="369332"/>
          </a:xfrm>
        </p:grpSpPr>
        <p:sp>
          <p:nvSpPr>
            <p:cNvPr id="185" name="TextBox 18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7" name="Group 119"/>
          <p:cNvGrpSpPr/>
          <p:nvPr/>
        </p:nvGrpSpPr>
        <p:grpSpPr>
          <a:xfrm>
            <a:off x="6807721" y="3993118"/>
            <a:ext cx="445956" cy="369332"/>
            <a:chOff x="7587644" y="3105362"/>
            <a:chExt cx="445956" cy="369332"/>
          </a:xfrm>
        </p:grpSpPr>
        <p:sp>
          <p:nvSpPr>
            <p:cNvPr id="188" name="TextBox 18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0" name="Group 116"/>
          <p:cNvGrpSpPr/>
          <p:nvPr/>
        </p:nvGrpSpPr>
        <p:grpSpPr>
          <a:xfrm>
            <a:off x="7467600" y="4010025"/>
            <a:ext cx="445956" cy="369332"/>
            <a:chOff x="8159660" y="3113738"/>
            <a:chExt cx="445956" cy="369332"/>
          </a:xfrm>
        </p:grpSpPr>
        <p:sp>
          <p:nvSpPr>
            <p:cNvPr id="191" name="TextBox 19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3" name="Group 113"/>
          <p:cNvGrpSpPr/>
          <p:nvPr/>
        </p:nvGrpSpPr>
        <p:grpSpPr>
          <a:xfrm>
            <a:off x="8534400" y="4000500"/>
            <a:ext cx="412229" cy="369332"/>
            <a:chOff x="8786990" y="3082504"/>
            <a:chExt cx="412229" cy="369332"/>
          </a:xfrm>
        </p:grpSpPr>
        <p:sp>
          <p:nvSpPr>
            <p:cNvPr id="194" name="TextBox 19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7" name="Group 157"/>
          <p:cNvGrpSpPr/>
          <p:nvPr/>
        </p:nvGrpSpPr>
        <p:grpSpPr>
          <a:xfrm>
            <a:off x="6810951" y="2802493"/>
            <a:ext cx="453970" cy="369332"/>
            <a:chOff x="2318088" y="3101804"/>
            <a:chExt cx="453970" cy="369332"/>
          </a:xfrm>
        </p:grpSpPr>
        <p:sp>
          <p:nvSpPr>
            <p:cNvPr id="198" name="TextBox 19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200" name="Straight Arrow Connector 199"/>
          <p:cNvCxnSpPr/>
          <p:nvPr/>
        </p:nvCxnSpPr>
        <p:spPr>
          <a:xfrm rot="5400000" flipH="1" flipV="1">
            <a:off x="6604651" y="3570046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201" name="Group 156"/>
          <p:cNvGrpSpPr/>
          <p:nvPr/>
        </p:nvGrpSpPr>
        <p:grpSpPr>
          <a:xfrm>
            <a:off x="6301608" y="2085975"/>
            <a:ext cx="431528" cy="369332"/>
            <a:chOff x="2911989" y="3108224"/>
            <a:chExt cx="431528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rot="16200000" flipV="1">
            <a:off x="6623142" y="2387698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5" name="Straight Arrow Connector 204"/>
          <p:cNvCxnSpPr/>
          <p:nvPr/>
        </p:nvCxnSpPr>
        <p:spPr>
          <a:xfrm rot="5400000">
            <a:off x="5942024" y="2407797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6" name="Straight Arrow Connector 205"/>
          <p:cNvCxnSpPr/>
          <p:nvPr/>
        </p:nvCxnSpPr>
        <p:spPr>
          <a:xfrm rot="5400000">
            <a:off x="5571146" y="3578577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7" name="Straight Arrow Connector 206"/>
          <p:cNvCxnSpPr/>
          <p:nvPr/>
        </p:nvCxnSpPr>
        <p:spPr>
          <a:xfrm>
            <a:off x="6115649" y="4144168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8" name="Straight Arrow Connector 207"/>
          <p:cNvCxnSpPr>
            <a:stCxn id="189" idx="6"/>
            <a:endCxn id="192" idx="2"/>
          </p:cNvCxnSpPr>
          <p:nvPr/>
        </p:nvCxnSpPr>
        <p:spPr>
          <a:xfrm>
            <a:off x="7186513" y="4168669"/>
            <a:ext cx="333835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9" name="Straight Arrow Connector 208"/>
          <p:cNvCxnSpPr/>
          <p:nvPr/>
        </p:nvCxnSpPr>
        <p:spPr>
          <a:xfrm flipV="1">
            <a:off x="7849532" y="4174541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0" name="Straight Arrow Connector 168"/>
          <p:cNvCxnSpPr/>
          <p:nvPr/>
        </p:nvCxnSpPr>
        <p:spPr>
          <a:xfrm rot="16200000" flipH="1">
            <a:off x="6474239" y="3854282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1" name="Straight Arrow Connector 210"/>
          <p:cNvCxnSpPr/>
          <p:nvPr/>
        </p:nvCxnSpPr>
        <p:spPr>
          <a:xfrm rot="5400000">
            <a:off x="6597695" y="4782107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2" name="Straight Arrow Connector 175"/>
          <p:cNvCxnSpPr/>
          <p:nvPr/>
        </p:nvCxnSpPr>
        <p:spPr>
          <a:xfrm rot="5400000" flipH="1" flipV="1">
            <a:off x="7016821" y="5384295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213" name="Straight Arrow Connector 212"/>
          <p:cNvCxnSpPr/>
          <p:nvPr/>
        </p:nvCxnSpPr>
        <p:spPr>
          <a:xfrm rot="10800000" flipV="1">
            <a:off x="6138973" y="5383921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4" name="Straight Arrow Connector 213"/>
          <p:cNvCxnSpPr/>
          <p:nvPr/>
        </p:nvCxnSpPr>
        <p:spPr>
          <a:xfrm rot="16200000" flipV="1">
            <a:off x="5505950" y="4754615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6198121" y="35762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584273" y="1371600"/>
            <a:ext cx="711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2849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0" name="Rectangle 219"/>
          <p:cNvSpPr/>
          <p:nvPr/>
        </p:nvSpPr>
        <p:spPr>
          <a:xfrm>
            <a:off x="116324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1334856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1479222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623588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1787190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1921938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2093554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226517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2436786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2600388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2735136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290675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3041496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48" name="Rectangle 247"/>
          <p:cNvSpPr/>
          <p:nvPr/>
        </p:nvSpPr>
        <p:spPr>
          <a:xfrm>
            <a:off x="5257800" y="1295400"/>
            <a:ext cx="661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683196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0" name="Rectangle 249"/>
          <p:cNvSpPr/>
          <p:nvPr/>
        </p:nvSpPr>
        <p:spPr>
          <a:xfrm>
            <a:off x="5817944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1" name="Rectangle 250"/>
          <p:cNvSpPr/>
          <p:nvPr/>
        </p:nvSpPr>
        <p:spPr>
          <a:xfrm>
            <a:off x="6316649" y="1295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52" name="Rectangle 251"/>
          <p:cNvSpPr/>
          <p:nvPr/>
        </p:nvSpPr>
        <p:spPr>
          <a:xfrm>
            <a:off x="6477000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3" name="Rectangle 252"/>
          <p:cNvSpPr/>
          <p:nvPr/>
        </p:nvSpPr>
        <p:spPr>
          <a:xfrm>
            <a:off x="6611748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4" name="Rectangle 253"/>
          <p:cNvSpPr/>
          <p:nvPr/>
        </p:nvSpPr>
        <p:spPr>
          <a:xfrm>
            <a:off x="5983355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5" name="Rectangle 254"/>
          <p:cNvSpPr/>
          <p:nvPr/>
        </p:nvSpPr>
        <p:spPr>
          <a:xfrm>
            <a:off x="6154971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6" name="Rectangle 255"/>
          <p:cNvSpPr/>
          <p:nvPr/>
        </p:nvSpPr>
        <p:spPr>
          <a:xfrm>
            <a:off x="7091490" y="1295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>
            <a:off x="7255092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8" name="Rectangle 257"/>
          <p:cNvSpPr/>
          <p:nvPr/>
        </p:nvSpPr>
        <p:spPr>
          <a:xfrm>
            <a:off x="7389840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>
            <a:off x="7561456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7696200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61" name="Rectangle 260"/>
          <p:cNvSpPr/>
          <p:nvPr/>
        </p:nvSpPr>
        <p:spPr>
          <a:xfrm>
            <a:off x="6797702" y="1295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62" name="Rectangle 261"/>
          <p:cNvSpPr/>
          <p:nvPr/>
        </p:nvSpPr>
        <p:spPr>
          <a:xfrm>
            <a:off x="6942068" y="1295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00"/>
                            </p:stCondLst>
                            <p:childTnLst>
                              <p:par>
                                <p:cTn id="1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4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"/>
                            </p:stCondLst>
                            <p:childTnLst>
                              <p:par>
                                <p:cTn id="1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700"/>
                            </p:stCondLst>
                            <p:childTnLst>
                              <p:par>
                                <p:cTn id="1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800"/>
                            </p:stCondLst>
                            <p:childTnLst>
                              <p:par>
                                <p:cTn id="1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9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1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200"/>
                            </p:stCondLst>
                            <p:childTnLst>
                              <p:par>
                                <p:cTn id="2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3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6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700"/>
                            </p:stCondLst>
                            <p:childTnLst>
                              <p:par>
                                <p:cTn id="2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8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900"/>
                            </p:stCondLst>
                            <p:childTnLst>
                              <p:par>
                                <p:cTn id="2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48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183502" y="343421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5786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91984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20914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>
            <a:off x="268196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440599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>
            <a:off x="4996544" y="3891410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>
          <a:xfrm>
            <a:off x="6225269" y="3881885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88"/>
          <p:cNvCxnSpPr/>
          <p:nvPr/>
        </p:nvCxnSpPr>
        <p:spPr>
          <a:xfrm>
            <a:off x="74349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79969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760881" y="343421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388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16664" y="3434210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94940" y="343421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86874" y="343421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72396" y="343421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33873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12149" y="343421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12868" y="343421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49686" y="34342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680092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64011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842287" y="343421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411522" y="3434210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11373" y="371259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504692" y="372326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582290" y="372682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158561" y="371615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739122" y="372175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328835" y="371018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922669" y="372281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071395" y="372326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644581" y="371108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5253662" y="371524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5874651" y="3710609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489106" y="371971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066772" y="371464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648584" y="370752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8231410" y="37182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8798801" y="370601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326299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4" name="Straight Arrow Connector 153"/>
          <p:cNvCxnSpPr/>
          <p:nvPr/>
        </p:nvCxnSpPr>
        <p:spPr>
          <a:xfrm>
            <a:off x="38440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5" name="Straight Arrow Connector 154"/>
          <p:cNvCxnSpPr/>
          <p:nvPr/>
        </p:nvCxnSpPr>
        <p:spPr>
          <a:xfrm>
            <a:off x="85779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6" name="Straight Arrow Connector 155"/>
          <p:cNvCxnSpPr/>
          <p:nvPr/>
        </p:nvCxnSpPr>
        <p:spPr>
          <a:xfrm>
            <a:off x="5596619" y="3881885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7" name="Straight Arrow Connector 156"/>
          <p:cNvCxnSpPr/>
          <p:nvPr/>
        </p:nvCxnSpPr>
        <p:spPr>
          <a:xfrm>
            <a:off x="68253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8" name="Straight Arrow Connector 157"/>
          <p:cNvCxnSpPr/>
          <p:nvPr/>
        </p:nvCxnSpPr>
        <p:spPr>
          <a:xfrm>
            <a:off x="1487745" y="3881491"/>
            <a:ext cx="251377" cy="56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0" name="Rectangle 159"/>
          <p:cNvSpPr/>
          <p:nvPr/>
        </p:nvSpPr>
        <p:spPr>
          <a:xfrm>
            <a:off x="2681969" y="1174377"/>
            <a:ext cx="3888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1" name="Straight Arrow Connector 160"/>
          <p:cNvCxnSpPr>
            <a:stCxn id="164" idx="6"/>
            <a:endCxn id="167" idx="2"/>
          </p:cNvCxnSpPr>
          <p:nvPr/>
        </p:nvCxnSpPr>
        <p:spPr>
          <a:xfrm>
            <a:off x="421179" y="2029658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9"/>
          <p:cNvGrpSpPr/>
          <p:nvPr/>
        </p:nvGrpSpPr>
        <p:grpSpPr>
          <a:xfrm>
            <a:off x="-27302" y="1823918"/>
            <a:ext cx="519566" cy="411480"/>
            <a:chOff x="-38100" y="3617912"/>
            <a:chExt cx="519566" cy="411480"/>
          </a:xfrm>
        </p:grpSpPr>
        <p:sp>
          <p:nvSpPr>
            <p:cNvPr id="163" name="TextBox 162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582526" y="1831538"/>
            <a:ext cx="519694" cy="411480"/>
            <a:chOff x="784012" y="3625532"/>
            <a:chExt cx="519694" cy="411480"/>
          </a:xfrm>
        </p:grpSpPr>
        <p:sp>
          <p:nvSpPr>
            <p:cNvPr id="166" name="TextBox 16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3" name="Group 51"/>
          <p:cNvGrpSpPr/>
          <p:nvPr/>
        </p:nvGrpSpPr>
        <p:grpSpPr>
          <a:xfrm>
            <a:off x="1192482" y="1833443"/>
            <a:ext cx="520463" cy="411480"/>
            <a:chOff x="1361519" y="3627437"/>
            <a:chExt cx="520463" cy="411480"/>
          </a:xfrm>
        </p:grpSpPr>
        <p:sp>
          <p:nvSpPr>
            <p:cNvPr id="169" name="TextBox 168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4" name="Group 52"/>
          <p:cNvGrpSpPr/>
          <p:nvPr/>
        </p:nvGrpSpPr>
        <p:grpSpPr>
          <a:xfrm>
            <a:off x="1803207" y="1823918"/>
            <a:ext cx="520463" cy="411480"/>
            <a:chOff x="1939795" y="3617912"/>
            <a:chExt cx="520463" cy="411480"/>
          </a:xfrm>
        </p:grpSpPr>
        <p:sp>
          <p:nvSpPr>
            <p:cNvPr id="172" name="TextBox 171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" name="Group 53"/>
          <p:cNvGrpSpPr/>
          <p:nvPr/>
        </p:nvGrpSpPr>
        <p:grpSpPr>
          <a:xfrm>
            <a:off x="2413932" y="1823918"/>
            <a:ext cx="534121" cy="411480"/>
            <a:chOff x="2518071" y="3617912"/>
            <a:chExt cx="534121" cy="411480"/>
          </a:xfrm>
        </p:grpSpPr>
        <p:sp>
          <p:nvSpPr>
            <p:cNvPr id="175" name="TextBox 174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" name="Group 54"/>
          <p:cNvGrpSpPr/>
          <p:nvPr/>
        </p:nvGrpSpPr>
        <p:grpSpPr>
          <a:xfrm>
            <a:off x="3038315" y="1831538"/>
            <a:ext cx="527709" cy="411480"/>
            <a:chOff x="3110005" y="3625532"/>
            <a:chExt cx="527709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" name="Group 55"/>
          <p:cNvGrpSpPr/>
          <p:nvPr/>
        </p:nvGrpSpPr>
        <p:grpSpPr>
          <a:xfrm>
            <a:off x="3656286" y="1833443"/>
            <a:ext cx="503664" cy="411480"/>
            <a:chOff x="3695527" y="3627437"/>
            <a:chExt cx="503664" cy="411480"/>
          </a:xfrm>
        </p:grpSpPr>
        <p:sp>
          <p:nvSpPr>
            <p:cNvPr id="181" name="TextBox 180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" name="Group 56"/>
          <p:cNvGrpSpPr/>
          <p:nvPr/>
        </p:nvGrpSpPr>
        <p:grpSpPr>
          <a:xfrm>
            <a:off x="4250212" y="1831538"/>
            <a:ext cx="520463" cy="411480"/>
            <a:chOff x="4257004" y="3625532"/>
            <a:chExt cx="520463" cy="411480"/>
          </a:xfrm>
        </p:grpSpPr>
        <p:sp>
          <p:nvSpPr>
            <p:cNvPr id="184" name="TextBox 183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9" name="Group 57"/>
          <p:cNvGrpSpPr/>
          <p:nvPr/>
        </p:nvGrpSpPr>
        <p:grpSpPr>
          <a:xfrm>
            <a:off x="4860937" y="1822013"/>
            <a:ext cx="542906" cy="411480"/>
            <a:chOff x="4835280" y="3616007"/>
            <a:chExt cx="542906" cy="411480"/>
          </a:xfrm>
        </p:grpSpPr>
        <p:sp>
          <p:nvSpPr>
            <p:cNvPr id="187" name="TextBox 18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0" name="Group 58"/>
          <p:cNvGrpSpPr/>
          <p:nvPr/>
        </p:nvGrpSpPr>
        <p:grpSpPr>
          <a:xfrm>
            <a:off x="5494105" y="1822013"/>
            <a:ext cx="579005" cy="411480"/>
            <a:chOff x="5435999" y="3616007"/>
            <a:chExt cx="579005" cy="411480"/>
          </a:xfrm>
        </p:grpSpPr>
        <p:sp>
          <p:nvSpPr>
            <p:cNvPr id="190" name="TextBox 189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1" name="Group 59"/>
          <p:cNvGrpSpPr/>
          <p:nvPr/>
        </p:nvGrpSpPr>
        <p:grpSpPr>
          <a:xfrm>
            <a:off x="6163372" y="1831538"/>
            <a:ext cx="572593" cy="411480"/>
            <a:chOff x="6072817" y="3625532"/>
            <a:chExt cx="572593" cy="411480"/>
          </a:xfrm>
        </p:grpSpPr>
        <p:sp>
          <p:nvSpPr>
            <p:cNvPr id="193" name="TextBox 192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4" name="Group 60"/>
          <p:cNvGrpSpPr/>
          <p:nvPr/>
        </p:nvGrpSpPr>
        <p:grpSpPr>
          <a:xfrm>
            <a:off x="6826227" y="1822013"/>
            <a:ext cx="526106" cy="411480"/>
            <a:chOff x="6703223" y="3616007"/>
            <a:chExt cx="526106" cy="411480"/>
          </a:xfrm>
        </p:grpSpPr>
        <p:sp>
          <p:nvSpPr>
            <p:cNvPr id="196" name="TextBox 195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5" name="Group 61"/>
          <p:cNvGrpSpPr/>
          <p:nvPr/>
        </p:nvGrpSpPr>
        <p:grpSpPr>
          <a:xfrm>
            <a:off x="7442595" y="1823918"/>
            <a:ext cx="520463" cy="411480"/>
            <a:chOff x="7287142" y="3617912"/>
            <a:chExt cx="520463" cy="411480"/>
          </a:xfrm>
        </p:grpSpPr>
        <p:sp>
          <p:nvSpPr>
            <p:cNvPr id="199" name="TextBox 198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6" name="Group 62"/>
          <p:cNvGrpSpPr/>
          <p:nvPr/>
        </p:nvGrpSpPr>
        <p:grpSpPr>
          <a:xfrm>
            <a:off x="8053320" y="1823918"/>
            <a:ext cx="511422" cy="411480"/>
            <a:chOff x="7865418" y="3617912"/>
            <a:chExt cx="511422" cy="411480"/>
          </a:xfrm>
        </p:grpSpPr>
        <p:sp>
          <p:nvSpPr>
            <p:cNvPr id="202" name="TextBox 201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7" name="Group 63"/>
          <p:cNvGrpSpPr/>
          <p:nvPr/>
        </p:nvGrpSpPr>
        <p:grpSpPr>
          <a:xfrm>
            <a:off x="8655001" y="1831538"/>
            <a:ext cx="519566" cy="411480"/>
            <a:chOff x="8644203" y="3625532"/>
            <a:chExt cx="519566" cy="411480"/>
          </a:xfrm>
        </p:grpSpPr>
        <p:sp>
          <p:nvSpPr>
            <p:cNvPr id="205" name="TextBox 204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07" name="Straight Arrow Connector 206"/>
          <p:cNvCxnSpPr/>
          <p:nvPr/>
        </p:nvCxnSpPr>
        <p:spPr>
          <a:xfrm>
            <a:off x="103355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163363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25275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288140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351958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4110134" y="203696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697098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35790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599608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666283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272434" y="202553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887973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8501159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Slightly Different Path   </a:t>
            </a:r>
            <a:endParaRPr lang="en-US" b="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2252758" y="2438400"/>
            <a:ext cx="442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Instead of representing 3-mers as </a:t>
            </a:r>
            <a:r>
              <a:rPr lang="en-US" i="0" dirty="0" smtClean="0">
                <a:solidFill>
                  <a:srgbClr val="FF0000"/>
                </a:solidFill>
              </a:rPr>
              <a:t>nodes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752223" y="4267200"/>
            <a:ext cx="349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Let’s represent 3-mers as </a:t>
            </a:r>
            <a:r>
              <a:rPr lang="en-US" i="0" dirty="0" smtClean="0">
                <a:solidFill>
                  <a:srgbClr val="0000FF"/>
                </a:solidFill>
              </a:rPr>
              <a:t>edges</a:t>
            </a:r>
            <a:endParaRPr lang="en-US" i="0" dirty="0">
              <a:solidFill>
                <a:srgbClr val="0000FF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406002" y="551281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580369" y="597001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17" name="Oval 116"/>
          <p:cNvSpPr/>
          <p:nvPr/>
        </p:nvSpPr>
        <p:spPr>
          <a:xfrm>
            <a:off x="4233873" y="57912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4804790" y="580543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882" y="5022576"/>
            <a:ext cx="759837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latin typeface="+mn-lt"/>
              </a:rPr>
              <a:t>How do we label the starting and ending nodes of an edge? </a:t>
            </a:r>
            <a:endParaRPr lang="en-US" b="0" i="0" dirty="0">
              <a:latin typeface="+mn-l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188344" y="57667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732923" y="5785350"/>
            <a:ext cx="4635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72375" y="579207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0" dirty="0">
                <a:solidFill>
                  <a:sysClr val="windowText" lastClr="000000"/>
                </a:solidFill>
                <a:latin typeface="Calibri" pitchFamily="34" charset="0"/>
              </a:rPr>
              <a:t>p</a:t>
            </a: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refix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of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295301" y="5816128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0" kern="0" dirty="0" smtClean="0">
                <a:solidFill>
                  <a:sysClr val="windowText" lastClr="000000"/>
                </a:solidFill>
                <a:latin typeface="Calibri" pitchFamily="34" charset="0"/>
              </a:rPr>
              <a:t>suffix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of 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7" grpId="0" animBg="1"/>
      <p:bldP spid="118" grpId="0" animBg="1"/>
      <p:bldP spid="5" grpId="0" animBg="1"/>
      <p:bldP spid="120" grpId="0"/>
      <p:bldP spid="121" grpId="0"/>
      <p:bldP spid="123" grpId="0"/>
      <p:bldP spid="1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Breaking Genome into </a:t>
            </a:r>
            <a:r>
              <a:rPr lang="en-US" b="0" i="0" dirty="0" err="1" smtClean="0">
                <a:solidFill>
                  <a:srgbClr val="C00000"/>
                </a:solidFill>
              </a:rPr>
              <a:t>Contigs</a:t>
            </a:r>
            <a:endParaRPr lang="en-US" b="0" i="0" dirty="0">
              <a:solidFill>
                <a:srgbClr val="C00000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03096" y="1371600"/>
            <a:ext cx="731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2849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0" name="Rectangle 219"/>
          <p:cNvSpPr/>
          <p:nvPr/>
        </p:nvSpPr>
        <p:spPr>
          <a:xfrm>
            <a:off x="116324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1334856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1479222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623588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1787190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1921938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2093554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226517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2436786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2600388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2735136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290675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3041496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grpSp>
        <p:nvGrpSpPr>
          <p:cNvPr id="4" name="Group 352"/>
          <p:cNvGrpSpPr/>
          <p:nvPr/>
        </p:nvGrpSpPr>
        <p:grpSpPr>
          <a:xfrm>
            <a:off x="2669195" y="3430505"/>
            <a:ext cx="1587404" cy="658868"/>
            <a:chOff x="698596" y="3657600"/>
            <a:chExt cx="1587404" cy="658868"/>
          </a:xfrm>
        </p:grpSpPr>
        <p:cxnSp>
          <p:nvCxnSpPr>
            <p:cNvPr id="190" name="Straight Arrow Connector 189"/>
            <p:cNvCxnSpPr/>
            <p:nvPr/>
          </p:nvCxnSpPr>
          <p:spPr>
            <a:xfrm>
              <a:off x="1641571" y="4118586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93" name="Straight Arrow Connector 192"/>
            <p:cNvCxnSpPr/>
            <p:nvPr/>
          </p:nvCxnSpPr>
          <p:spPr>
            <a:xfrm>
              <a:off x="1079596" y="4118586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911693" y="36576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86060" y="4114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01" name="Straight Arrow Connector 200"/>
            <p:cNvCxnSpPr/>
            <p:nvPr/>
          </p:nvCxnSpPr>
          <p:spPr>
            <a:xfrm>
              <a:off x="1648035" y="4114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6" name="TextBox 215"/>
            <p:cNvSpPr txBox="1"/>
            <p:nvPr/>
          </p:nvSpPr>
          <p:spPr>
            <a:xfrm>
              <a:off x="1489072" y="36576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5" name="Group 161"/>
            <p:cNvGrpSpPr/>
            <p:nvPr/>
          </p:nvGrpSpPr>
          <p:grpSpPr>
            <a:xfrm>
              <a:off x="698596" y="3920704"/>
              <a:ext cx="437940" cy="369332"/>
              <a:chOff x="-6464" y="3108920"/>
              <a:chExt cx="437940" cy="369332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1247790" y="3930229"/>
              <a:ext cx="463588" cy="369332"/>
              <a:chOff x="546909" y="3100655"/>
              <a:chExt cx="463588" cy="369332"/>
            </a:xfrm>
          </p:grpSpPr>
          <p:sp>
            <p:nvSpPr>
              <p:cNvPr id="236" name="TextBox 2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848060" y="3947136"/>
              <a:ext cx="437940" cy="369332"/>
              <a:chOff x="4070871" y="3117296"/>
              <a:chExt cx="437940" cy="369332"/>
            </a:xfrm>
          </p:grpSpPr>
          <p:sp>
            <p:nvSpPr>
              <p:cNvPr id="239" name="TextBox 2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8" name="Group 363"/>
          <p:cNvGrpSpPr/>
          <p:nvPr/>
        </p:nvGrpSpPr>
        <p:grpSpPr>
          <a:xfrm>
            <a:off x="4878995" y="3732257"/>
            <a:ext cx="2131405" cy="545961"/>
            <a:chOff x="6936395" y="4635639"/>
            <a:chExt cx="2131405" cy="545961"/>
          </a:xfrm>
        </p:grpSpPr>
        <p:cxnSp>
          <p:nvCxnSpPr>
            <p:cNvPr id="241" name="Straight Arrow Connector 240"/>
            <p:cNvCxnSpPr/>
            <p:nvPr/>
          </p:nvCxnSpPr>
          <p:spPr>
            <a:xfrm flipV="1">
              <a:off x="7974447" y="4814471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2" name="Straight Arrow Connector 241"/>
            <p:cNvCxnSpPr/>
            <p:nvPr/>
          </p:nvCxnSpPr>
          <p:spPr>
            <a:xfrm>
              <a:off x="7312546" y="4814471"/>
              <a:ext cx="328973" cy="525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3" name="TextBox 242"/>
            <p:cNvSpPr txBox="1"/>
            <p:nvPr/>
          </p:nvSpPr>
          <p:spPr>
            <a:xfrm>
              <a:off x="7207771" y="48430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045971" y="482834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9" name="Group 119"/>
            <p:cNvGrpSpPr/>
            <p:nvPr/>
          </p:nvGrpSpPr>
          <p:grpSpPr>
            <a:xfrm>
              <a:off x="6936395" y="4635639"/>
              <a:ext cx="445956" cy="369332"/>
              <a:chOff x="7587644" y="3105362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16"/>
            <p:cNvGrpSpPr/>
            <p:nvPr/>
          </p:nvGrpSpPr>
          <p:grpSpPr>
            <a:xfrm>
              <a:off x="7588771" y="4652546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3"/>
            <p:cNvGrpSpPr/>
            <p:nvPr/>
          </p:nvGrpSpPr>
          <p:grpSpPr>
            <a:xfrm>
              <a:off x="8655571" y="4643021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9" name="Straight Arrow Connector 268"/>
            <p:cNvCxnSpPr/>
            <p:nvPr/>
          </p:nvCxnSpPr>
          <p:spPr>
            <a:xfrm>
              <a:off x="7315187" y="4811190"/>
              <a:ext cx="326332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7970703" y="4817062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2" name="Group 365"/>
          <p:cNvGrpSpPr/>
          <p:nvPr/>
        </p:nvGrpSpPr>
        <p:grpSpPr>
          <a:xfrm>
            <a:off x="3775750" y="1828800"/>
            <a:ext cx="1562100" cy="2276475"/>
            <a:chOff x="5981700" y="914400"/>
            <a:chExt cx="1562100" cy="2276475"/>
          </a:xfrm>
        </p:grpSpPr>
        <p:cxnSp>
          <p:nvCxnSpPr>
            <p:cNvPr id="273" name="Straight Arrow Connector 272"/>
            <p:cNvCxnSpPr/>
            <p:nvPr/>
          </p:nvCxnSpPr>
          <p:spPr>
            <a:xfrm rot="5400000">
              <a:off x="5852674" y="2407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4" name="Straight Arrow Connector 273"/>
            <p:cNvCxnSpPr/>
            <p:nvPr/>
          </p:nvCxnSpPr>
          <p:spPr>
            <a:xfrm rot="5400000">
              <a:off x="6219956" y="1233270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5" name="Straight Arrow Connector 274"/>
            <p:cNvCxnSpPr/>
            <p:nvPr/>
          </p:nvCxnSpPr>
          <p:spPr>
            <a:xfrm rot="16200000" flipV="1">
              <a:off x="6895556" y="1213172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6" name="Straight Arrow Connector 275"/>
            <p:cNvCxnSpPr/>
            <p:nvPr/>
          </p:nvCxnSpPr>
          <p:spPr>
            <a:xfrm rot="5400000" flipH="1" flipV="1">
              <a:off x="6886592" y="2398470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79" name="TextBox 278"/>
            <p:cNvSpPr txBox="1"/>
            <p:nvPr/>
          </p:nvSpPr>
          <p:spPr>
            <a:xfrm>
              <a:off x="6823312" y="1971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57975" y="1295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5981700" y="1219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" name="Group 155"/>
            <p:cNvGrpSpPr/>
            <p:nvPr/>
          </p:nvGrpSpPr>
          <p:grpSpPr>
            <a:xfrm>
              <a:off x="6021519" y="1688068"/>
              <a:ext cx="445956" cy="369332"/>
              <a:chOff x="3482502" y="3117296"/>
              <a:chExt cx="445956" cy="369332"/>
            </a:xfrm>
          </p:grpSpPr>
          <p:sp>
            <p:nvSpPr>
              <p:cNvPr id="284" name="TextBox 28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" name="Group 154"/>
            <p:cNvGrpSpPr/>
            <p:nvPr/>
          </p:nvGrpSpPr>
          <p:grpSpPr>
            <a:xfrm>
              <a:off x="6021415" y="2800350"/>
              <a:ext cx="437940" cy="369332"/>
              <a:chOff x="4070871" y="3117296"/>
              <a:chExt cx="43794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" name="Group 119"/>
            <p:cNvGrpSpPr/>
            <p:nvPr/>
          </p:nvGrpSpPr>
          <p:grpSpPr>
            <a:xfrm>
              <a:off x="7086600" y="2821543"/>
              <a:ext cx="445956" cy="369332"/>
              <a:chOff x="7587644" y="3105362"/>
              <a:chExt cx="445956" cy="369332"/>
            </a:xfrm>
          </p:grpSpPr>
          <p:sp>
            <p:nvSpPr>
              <p:cNvPr id="290" name="TextBox 28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" name="Group 157"/>
            <p:cNvGrpSpPr/>
            <p:nvPr/>
          </p:nvGrpSpPr>
          <p:grpSpPr>
            <a:xfrm>
              <a:off x="7089830" y="1630918"/>
              <a:ext cx="453970" cy="369332"/>
              <a:chOff x="2318088" y="3101804"/>
              <a:chExt cx="453970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95" name="Straight Arrow Connector 294"/>
            <p:cNvCxnSpPr/>
            <p:nvPr/>
          </p:nvCxnSpPr>
          <p:spPr>
            <a:xfrm rot="5400000" flipH="1" flipV="1">
              <a:off x="6883530" y="2398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7" name="Group 156"/>
            <p:cNvGrpSpPr/>
            <p:nvPr/>
          </p:nvGrpSpPr>
          <p:grpSpPr>
            <a:xfrm>
              <a:off x="6580487" y="914400"/>
              <a:ext cx="431528" cy="369332"/>
              <a:chOff x="2911989" y="3108224"/>
              <a:chExt cx="431528" cy="369332"/>
            </a:xfrm>
          </p:grpSpPr>
          <p:sp>
            <p:nvSpPr>
              <p:cNvPr id="297" name="TextBox 29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99" name="Straight Arrow Connector 298"/>
            <p:cNvCxnSpPr/>
            <p:nvPr/>
          </p:nvCxnSpPr>
          <p:spPr>
            <a:xfrm rot="16200000" flipV="1">
              <a:off x="6902021" y="1216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0" name="Straight Arrow Connector 299"/>
            <p:cNvCxnSpPr/>
            <p:nvPr/>
          </p:nvCxnSpPr>
          <p:spPr>
            <a:xfrm rot="5400000">
              <a:off x="6220903" y="1236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1" name="Straight Arrow Connector 300"/>
            <p:cNvCxnSpPr/>
            <p:nvPr/>
          </p:nvCxnSpPr>
          <p:spPr>
            <a:xfrm rot="5400000">
              <a:off x="5850025" y="2407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" name="Group 361"/>
          <p:cNvGrpSpPr/>
          <p:nvPr/>
        </p:nvGrpSpPr>
        <p:grpSpPr>
          <a:xfrm>
            <a:off x="3812195" y="3721100"/>
            <a:ext cx="1514637" cy="1862554"/>
            <a:chOff x="3762375" y="1447800"/>
            <a:chExt cx="1514637" cy="1862554"/>
          </a:xfrm>
        </p:grpSpPr>
        <p:cxnSp>
          <p:nvCxnSpPr>
            <p:cNvPr id="319" name="Straight Arrow Connector 318"/>
            <p:cNvCxnSpPr/>
            <p:nvPr/>
          </p:nvCxnSpPr>
          <p:spPr>
            <a:xfrm rot="16200000" flipV="1">
              <a:off x="3527404" y="2216758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20" name="Straight Arrow Connector 319"/>
            <p:cNvCxnSpPr/>
            <p:nvPr/>
          </p:nvCxnSpPr>
          <p:spPr>
            <a:xfrm rot="10800000" flipV="1">
              <a:off x="4160427" y="285303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25" name="TextBox 324"/>
            <p:cNvSpPr txBox="1"/>
            <p:nvPr/>
          </p:nvSpPr>
          <p:spPr>
            <a:xfrm>
              <a:off x="4524375" y="238125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4267200" y="29718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" name="Group 154"/>
            <p:cNvGrpSpPr/>
            <p:nvPr/>
          </p:nvGrpSpPr>
          <p:grpSpPr>
            <a:xfrm>
              <a:off x="3763990" y="1447800"/>
              <a:ext cx="437940" cy="369332"/>
              <a:chOff x="4070871" y="3117296"/>
              <a:chExt cx="437940" cy="369332"/>
            </a:xfrm>
          </p:grpSpPr>
          <p:sp>
            <p:nvSpPr>
              <p:cNvPr id="331" name="TextBox 33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" name="Group 152"/>
            <p:cNvGrpSpPr/>
            <p:nvPr/>
          </p:nvGrpSpPr>
          <p:grpSpPr>
            <a:xfrm>
              <a:off x="4800600" y="2686050"/>
              <a:ext cx="476412" cy="369332"/>
              <a:chOff x="5226023" y="3108677"/>
              <a:chExt cx="476412" cy="369332"/>
            </a:xfrm>
          </p:grpSpPr>
          <p:sp>
            <p:nvSpPr>
              <p:cNvPr id="334" name="TextBox 33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" name="Group 150"/>
            <p:cNvGrpSpPr/>
            <p:nvPr/>
          </p:nvGrpSpPr>
          <p:grpSpPr>
            <a:xfrm>
              <a:off x="3762375" y="2686050"/>
              <a:ext cx="471604" cy="369332"/>
              <a:chOff x="6394423" y="3100655"/>
              <a:chExt cx="471604" cy="369332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50" name="Straight Arrow Connector 349"/>
            <p:cNvCxnSpPr/>
            <p:nvPr/>
          </p:nvCxnSpPr>
          <p:spPr>
            <a:xfrm rot="10800000" flipV="1">
              <a:off x="4160427" y="285979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51" name="Straight Arrow Connector 350"/>
            <p:cNvCxnSpPr/>
            <p:nvPr/>
          </p:nvCxnSpPr>
          <p:spPr>
            <a:xfrm rot="16200000" flipV="1">
              <a:off x="3527404" y="223049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603096" y="3714750"/>
            <a:ext cx="118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3500" y="4190092"/>
            <a:ext cx="773952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 smtClean="0">
                <a:solidFill>
                  <a:sysClr val="windowText" lastClr="000000"/>
                </a:solidFill>
                <a:latin typeface="Calibri" pitchFamily="34" charset="0"/>
              </a:rPr>
              <a:t>TA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AT</a:t>
            </a:r>
            <a:endParaRPr lang="en-US" sz="1800" i="0" kern="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160417" y="2328257"/>
            <a:ext cx="1011783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800" i="0" kern="0" dirty="0" smtClean="0">
                <a:solidFill>
                  <a:srgbClr val="FF0000"/>
                </a:solidFill>
                <a:latin typeface="Calibri" pitchFamily="34" charset="0"/>
              </a:rPr>
              <a:t>CC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AT</a:t>
            </a:r>
            <a:endParaRPr lang="en-US" sz="1800" i="0" kern="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743200" y="5068533"/>
            <a:ext cx="1033542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G</a:t>
            </a:r>
            <a:r>
              <a:rPr lang="en-US" sz="1800" i="0" kern="0" dirty="0" smtClean="0">
                <a:solidFill>
                  <a:srgbClr val="00B050"/>
                </a:solidFill>
                <a:latin typeface="Calibri" pitchFamily="34" charset="0"/>
              </a:rPr>
              <a:t>GG</a:t>
            </a:r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AT</a:t>
            </a:r>
            <a:endParaRPr lang="en-US" sz="1800" i="0" kern="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587569" y="4263514"/>
            <a:ext cx="891246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800" i="0" kern="0" dirty="0" smtClean="0">
                <a:solidFill>
                  <a:srgbClr val="7030A0"/>
                </a:solidFill>
                <a:latin typeface="Calibri" pitchFamily="34" charset="0"/>
              </a:rPr>
              <a:t>TT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071154" y="3124200"/>
            <a:ext cx="738846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 smtClean="0">
                <a:solidFill>
                  <a:srgbClr val="0000FF"/>
                </a:solidFill>
                <a:latin typeface="Calibri" pitchFamily="34" charset="0"/>
              </a:rPr>
              <a:t>ATG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grpSp>
        <p:nvGrpSpPr>
          <p:cNvPr id="23" name="Group 122"/>
          <p:cNvGrpSpPr/>
          <p:nvPr/>
        </p:nvGrpSpPr>
        <p:grpSpPr>
          <a:xfrm>
            <a:off x="3814908" y="3320620"/>
            <a:ext cx="1511141" cy="786229"/>
            <a:chOff x="6642259" y="1600200"/>
            <a:chExt cx="1511141" cy="786229"/>
          </a:xfrm>
        </p:grpSpPr>
        <p:sp>
          <p:nvSpPr>
            <p:cNvPr id="125" name="TextBox 124"/>
            <p:cNvSpPr txBox="1"/>
            <p:nvPr/>
          </p:nvSpPr>
          <p:spPr>
            <a:xfrm>
              <a:off x="6642259" y="199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686188" y="2002808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07444" y="2017097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757052" y="2027309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cxnSp>
          <p:nvCxnSpPr>
            <p:cNvPr id="129" name="Straight Arrow Connector 126"/>
            <p:cNvCxnSpPr/>
            <p:nvPr/>
          </p:nvCxnSpPr>
          <p:spPr>
            <a:xfrm rot="16200000" flipH="1">
              <a:off x="7381851" y="165586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1" name="TextBox 130"/>
            <p:cNvSpPr txBox="1"/>
            <p:nvPr/>
          </p:nvSpPr>
          <p:spPr>
            <a:xfrm>
              <a:off x="7155162" y="16002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24" name="Group 131"/>
          <p:cNvGrpSpPr/>
          <p:nvPr/>
        </p:nvGrpSpPr>
        <p:grpSpPr>
          <a:xfrm>
            <a:off x="3814908" y="3714750"/>
            <a:ext cx="1511141" cy="476250"/>
            <a:chOff x="6718459" y="3486150"/>
            <a:chExt cx="1511141" cy="476250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7092995" y="3657600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7194587" y="3623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" name="Group 154"/>
            <p:cNvGrpSpPr/>
            <p:nvPr/>
          </p:nvGrpSpPr>
          <p:grpSpPr>
            <a:xfrm>
              <a:off x="6718459" y="3486150"/>
              <a:ext cx="437940" cy="369332"/>
              <a:chOff x="4070871" y="3117296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" name="Group 119"/>
            <p:cNvGrpSpPr/>
            <p:nvPr/>
          </p:nvGrpSpPr>
          <p:grpSpPr>
            <a:xfrm>
              <a:off x="7783644" y="3507343"/>
              <a:ext cx="445956" cy="369332"/>
              <a:chOff x="7587644" y="3105362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38" name="Straight Arrow Connector 137"/>
            <p:cNvCxnSpPr/>
            <p:nvPr/>
          </p:nvCxnSpPr>
          <p:spPr>
            <a:xfrm>
              <a:off x="7091572" y="36583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7" name="Group 142"/>
          <p:cNvGrpSpPr/>
          <p:nvPr/>
        </p:nvGrpSpPr>
        <p:grpSpPr>
          <a:xfrm>
            <a:off x="3810000" y="3714750"/>
            <a:ext cx="1511141" cy="781050"/>
            <a:chOff x="6642259" y="5010150"/>
            <a:chExt cx="1511141" cy="781050"/>
          </a:xfrm>
        </p:grpSpPr>
        <p:cxnSp>
          <p:nvCxnSpPr>
            <p:cNvPr id="144" name="Straight Arrow Connector 168"/>
            <p:cNvCxnSpPr/>
            <p:nvPr/>
          </p:nvCxnSpPr>
          <p:spPr>
            <a:xfrm rot="16200000" flipH="1">
              <a:off x="7376071" y="4889103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7091731" y="5452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8" name="Group 154"/>
            <p:cNvGrpSpPr/>
            <p:nvPr/>
          </p:nvGrpSpPr>
          <p:grpSpPr>
            <a:xfrm>
              <a:off x="6642259" y="5010150"/>
              <a:ext cx="437940" cy="369332"/>
              <a:chOff x="4070871" y="3117296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19"/>
            <p:cNvGrpSpPr/>
            <p:nvPr/>
          </p:nvGrpSpPr>
          <p:grpSpPr>
            <a:xfrm>
              <a:off x="7707444" y="5031343"/>
              <a:ext cx="445956" cy="369332"/>
              <a:chOff x="7587644" y="3105362"/>
              <a:chExt cx="445956" cy="369332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48" name="Straight Arrow Connector 168"/>
            <p:cNvCxnSpPr/>
            <p:nvPr/>
          </p:nvCxnSpPr>
          <p:spPr>
            <a:xfrm rot="16200000" flipH="1">
              <a:off x="7373962" y="48925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7" name="Group 136"/>
          <p:cNvGrpSpPr/>
          <p:nvPr/>
        </p:nvGrpSpPr>
        <p:grpSpPr>
          <a:xfrm>
            <a:off x="4572000" y="3733800"/>
            <a:ext cx="752637" cy="1586389"/>
            <a:chOff x="7558411" y="4704826"/>
            <a:chExt cx="752637" cy="1586389"/>
          </a:xfrm>
        </p:grpSpPr>
        <p:cxnSp>
          <p:nvCxnSpPr>
            <p:cNvPr id="143" name="Straight Arrow Connector 142"/>
            <p:cNvCxnSpPr/>
            <p:nvPr/>
          </p:nvCxnSpPr>
          <p:spPr>
            <a:xfrm rot="5400000">
              <a:off x="7657780" y="5493816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>
              <a:off x="7558411" y="5617083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7" name="Group 152"/>
            <p:cNvGrpSpPr/>
            <p:nvPr/>
          </p:nvGrpSpPr>
          <p:grpSpPr>
            <a:xfrm>
              <a:off x="7834636" y="5921883"/>
              <a:ext cx="476412" cy="369332"/>
              <a:chOff x="5226023" y="3108677"/>
              <a:chExt cx="476412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19"/>
            <p:cNvGrpSpPr/>
            <p:nvPr/>
          </p:nvGrpSpPr>
          <p:grpSpPr>
            <a:xfrm>
              <a:off x="7863211" y="4704826"/>
              <a:ext cx="445956" cy="369332"/>
              <a:chOff x="7587644" y="3105362"/>
              <a:chExt cx="445956" cy="369332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4" name="Straight Arrow Connector 153"/>
            <p:cNvCxnSpPr/>
            <p:nvPr/>
          </p:nvCxnSpPr>
          <p:spPr>
            <a:xfrm rot="5400000">
              <a:off x="7653185" y="5493815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4851400" y="4965700"/>
            <a:ext cx="1217180" cy="643354"/>
            <a:chOff x="3400840" y="6028529"/>
            <a:chExt cx="1217180" cy="643354"/>
          </a:xfrm>
        </p:grpSpPr>
        <p:cxnSp>
          <p:nvCxnSpPr>
            <p:cNvPr id="160" name="Straight Arrow Connector 175"/>
            <p:cNvCxnSpPr/>
            <p:nvPr/>
          </p:nvCxnSpPr>
          <p:spPr>
            <a:xfrm rot="5400000" flipH="1" flipV="1">
              <a:off x="3643268" y="6200353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4039015" y="6333329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2" name="Group 152"/>
            <p:cNvGrpSpPr/>
            <p:nvPr/>
          </p:nvGrpSpPr>
          <p:grpSpPr>
            <a:xfrm>
              <a:off x="3400840" y="6028529"/>
              <a:ext cx="476412" cy="369332"/>
              <a:chOff x="5226023" y="3108677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3" name="Straight Arrow Connector 175"/>
            <p:cNvCxnSpPr/>
            <p:nvPr/>
          </p:nvCxnSpPr>
          <p:spPr>
            <a:xfrm rot="5400000" flipH="1" flipV="1">
              <a:off x="3638515" y="6202649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66" name="TextBox 165"/>
          <p:cNvSpPr txBox="1"/>
          <p:nvPr/>
        </p:nvSpPr>
        <p:spPr>
          <a:xfrm>
            <a:off x="6477000" y="5757446"/>
            <a:ext cx="891246" cy="33855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0" kern="0" dirty="0" smtClean="0">
                <a:solidFill>
                  <a:srgbClr val="0000FF"/>
                </a:solidFill>
                <a:latin typeface="Calibri" pitchFamily="34" charset="0"/>
              </a:rPr>
              <a:t>G</a:t>
            </a:r>
            <a:r>
              <a:rPr lang="en-US" sz="1600" i="0" kern="0" dirty="0" smtClean="0">
                <a:solidFill>
                  <a:srgbClr val="00B050"/>
                </a:solidFill>
                <a:latin typeface="Calibri" pitchFamily="34" charset="0"/>
              </a:rPr>
              <a:t>GG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638800" y="4690646"/>
            <a:ext cx="891246" cy="33855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0" kern="0" dirty="0" smtClean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600" i="0" kern="0" dirty="0" smtClean="0">
                <a:solidFill>
                  <a:srgbClr val="00B050"/>
                </a:solidFill>
                <a:latin typeface="Calibri" pitchFamily="34" charset="0"/>
              </a:rPr>
              <a:t>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8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34629E-6 L 0.00174 -0.143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7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1157 L 0.00069 0.176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48439E-6 L 0.1083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4613E-6 L -0.15365 -0.00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-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50544E-7 L 0.00017 -0.063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30257E-6 L 0.00069 0.0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4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8.14815E-6 L 0.04999 0.08889 " pathEditMode="relative" ptsTypes="AA">
                                      <p:cBhvr>
                                        <p:cTn id="18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7552 0.15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8" grpId="0" animBg="1"/>
      <p:bldP spid="119" grpId="0" animBg="1"/>
      <p:bldP spid="120" grpId="0" animBg="1"/>
      <p:bldP spid="122" grpId="0" animBg="1"/>
      <p:bldP spid="166" grpId="0" animBg="1"/>
      <p:bldP spid="16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44" y="-76200"/>
            <a:ext cx="8672512" cy="1143000"/>
          </a:xfrm>
        </p:spPr>
        <p:txBody>
          <a:bodyPr>
            <a:normAutofit/>
          </a:bodyPr>
          <a:lstStyle/>
          <a:p>
            <a:r>
              <a:rPr lang="en-US" altLang="en-US" sz="4000" dirty="0" smtClean="0"/>
              <a:t>DNA Sequencing with Read-pairs</a:t>
            </a:r>
          </a:p>
        </p:txBody>
      </p:sp>
      <p:sp>
        <p:nvSpPr>
          <p:cNvPr id="194563" name="Line 4"/>
          <p:cNvSpPr>
            <a:spLocks noChangeShapeType="1"/>
          </p:cNvSpPr>
          <p:nvPr/>
        </p:nvSpPr>
        <p:spPr bwMode="auto">
          <a:xfrm>
            <a:off x="762000" y="198755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1" name="Line 5"/>
          <p:cNvSpPr>
            <a:spLocks noChangeShapeType="1"/>
          </p:cNvSpPr>
          <p:nvPr/>
        </p:nvSpPr>
        <p:spPr bwMode="auto">
          <a:xfrm>
            <a:off x="4270513" y="236855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6" name="Text Box 10"/>
          <p:cNvSpPr txBox="1">
            <a:spLocks noChangeArrowheads="1"/>
          </p:cNvSpPr>
          <p:nvPr/>
        </p:nvSpPr>
        <p:spPr bwMode="auto">
          <a:xfrm>
            <a:off x="4325937" y="2212429"/>
            <a:ext cx="49117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r>
              <a:rPr lang="en-US" altLang="en-US" sz="2200" b="0" i="0" dirty="0" smtClean="0">
                <a:latin typeface="+mn-lt"/>
              </a:rPr>
              <a:t>Randomly cut genomes into large equally </a:t>
            </a:r>
            <a:r>
              <a:rPr lang="en-US" altLang="en-US" sz="2200" b="0" i="0" dirty="0">
                <a:latin typeface="+mn-lt"/>
              </a:rPr>
              <a:t>sized </a:t>
            </a:r>
            <a:r>
              <a:rPr lang="en-US" altLang="en-US" sz="2200" b="0" i="0" dirty="0" smtClean="0">
                <a:latin typeface="+mn-lt"/>
              </a:rPr>
              <a:t>fragments of size </a:t>
            </a:r>
            <a:r>
              <a:rPr lang="en-US" sz="2200" dirty="0" err="1">
                <a:solidFill>
                  <a:srgbClr val="003300"/>
                </a:solidFill>
                <a:latin typeface="+mn-lt"/>
              </a:rPr>
              <a:t>InsertLength</a:t>
            </a:r>
            <a:endParaRPr lang="en-US" sz="2200" dirty="0">
              <a:solidFill>
                <a:srgbClr val="003300"/>
              </a:solidFill>
              <a:latin typeface="+mn-lt"/>
            </a:endParaRPr>
          </a:p>
          <a:p>
            <a:r>
              <a:rPr lang="en-US" altLang="en-US" sz="2200" dirty="0" smtClean="0">
                <a:solidFill>
                  <a:srgbClr val="C00000"/>
                </a:solidFill>
                <a:latin typeface="+mn-lt"/>
              </a:rPr>
              <a:t> </a:t>
            </a:r>
            <a:endParaRPr lang="en-US" altLang="en-US" sz="2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95947" name="Line 11"/>
          <p:cNvSpPr>
            <a:spLocks noChangeShapeType="1"/>
          </p:cNvSpPr>
          <p:nvPr/>
        </p:nvSpPr>
        <p:spPr bwMode="auto">
          <a:xfrm flipH="1">
            <a:off x="1181100" y="3663950"/>
            <a:ext cx="1295400" cy="16891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8" name="Line 12"/>
          <p:cNvSpPr>
            <a:spLocks noChangeShapeType="1"/>
          </p:cNvSpPr>
          <p:nvPr/>
        </p:nvSpPr>
        <p:spPr bwMode="auto">
          <a:xfrm>
            <a:off x="1181100" y="5353050"/>
            <a:ext cx="3200400" cy="0"/>
          </a:xfrm>
          <a:prstGeom prst="line">
            <a:avLst/>
          </a:prstGeom>
          <a:noFill/>
          <a:ln w="5715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9" name="Line 13"/>
          <p:cNvSpPr>
            <a:spLocks noChangeShapeType="1"/>
          </p:cNvSpPr>
          <p:nvPr/>
        </p:nvSpPr>
        <p:spPr bwMode="auto">
          <a:xfrm>
            <a:off x="3048000" y="3663950"/>
            <a:ext cx="1333500" cy="16891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73" name="Text Box 14"/>
          <p:cNvSpPr txBox="1">
            <a:spLocks noChangeArrowheads="1"/>
          </p:cNvSpPr>
          <p:nvPr/>
        </p:nvSpPr>
        <p:spPr bwMode="auto">
          <a:xfrm>
            <a:off x="715962" y="1066800"/>
            <a:ext cx="5951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r>
              <a:rPr lang="en-US" altLang="en-US" sz="2400" b="0" i="0" dirty="0" smtClean="0">
                <a:latin typeface="+mn-lt"/>
              </a:rPr>
              <a:t>Multiple  identical copies of genome</a:t>
            </a:r>
            <a:endParaRPr lang="en-US" altLang="en-US" sz="2400" b="0" i="0" dirty="0">
              <a:latin typeface="+mn-lt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23900" y="3473450"/>
            <a:ext cx="7543800" cy="190500"/>
            <a:chOff x="442" y="2528"/>
            <a:chExt cx="4752" cy="120"/>
          </a:xfrm>
        </p:grpSpPr>
        <p:sp>
          <p:nvSpPr>
            <p:cNvPr id="194608" name="Line 16"/>
            <p:cNvSpPr>
              <a:spLocks noChangeShapeType="1"/>
            </p:cNvSpPr>
            <p:nvPr/>
          </p:nvSpPr>
          <p:spPr bwMode="auto">
            <a:xfrm>
              <a:off x="70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9" name="Line 17"/>
            <p:cNvSpPr>
              <a:spLocks noChangeShapeType="1"/>
            </p:cNvSpPr>
            <p:nvPr/>
          </p:nvSpPr>
          <p:spPr bwMode="auto">
            <a:xfrm>
              <a:off x="298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0" name="Line 18"/>
            <p:cNvSpPr>
              <a:spLocks noChangeShapeType="1"/>
            </p:cNvSpPr>
            <p:nvPr/>
          </p:nvSpPr>
          <p:spPr bwMode="auto">
            <a:xfrm>
              <a:off x="4186" y="2552"/>
              <a:ext cx="14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1" name="Line 19"/>
            <p:cNvSpPr>
              <a:spLocks noChangeShapeType="1"/>
            </p:cNvSpPr>
            <p:nvPr/>
          </p:nvSpPr>
          <p:spPr bwMode="auto">
            <a:xfrm flipV="1">
              <a:off x="2506" y="252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2" name="Line 20"/>
            <p:cNvSpPr>
              <a:spLocks noChangeShapeType="1"/>
            </p:cNvSpPr>
            <p:nvPr/>
          </p:nvSpPr>
          <p:spPr bwMode="auto">
            <a:xfrm>
              <a:off x="44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3" name="Line 21"/>
            <p:cNvSpPr>
              <a:spLocks noChangeShapeType="1"/>
            </p:cNvSpPr>
            <p:nvPr/>
          </p:nvSpPr>
          <p:spPr bwMode="auto">
            <a:xfrm>
              <a:off x="97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4" name="Line 22"/>
            <p:cNvSpPr>
              <a:spLocks noChangeShapeType="1"/>
            </p:cNvSpPr>
            <p:nvPr/>
          </p:nvSpPr>
          <p:spPr bwMode="auto">
            <a:xfrm>
              <a:off x="1066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5" name="Line 23"/>
            <p:cNvSpPr>
              <a:spLocks noChangeShapeType="1"/>
            </p:cNvSpPr>
            <p:nvPr/>
          </p:nvSpPr>
          <p:spPr bwMode="auto">
            <a:xfrm flipV="1">
              <a:off x="1402" y="2552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6" name="Line 24"/>
            <p:cNvSpPr>
              <a:spLocks noChangeShapeType="1"/>
            </p:cNvSpPr>
            <p:nvPr/>
          </p:nvSpPr>
          <p:spPr bwMode="auto">
            <a:xfrm flipV="1">
              <a:off x="1522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7" name="Line 25"/>
            <p:cNvSpPr>
              <a:spLocks noChangeShapeType="1"/>
            </p:cNvSpPr>
            <p:nvPr/>
          </p:nvSpPr>
          <p:spPr bwMode="auto">
            <a:xfrm>
              <a:off x="1762" y="2600"/>
              <a:ext cx="45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8" name="Line 26"/>
            <p:cNvSpPr>
              <a:spLocks noChangeShapeType="1"/>
            </p:cNvSpPr>
            <p:nvPr/>
          </p:nvSpPr>
          <p:spPr bwMode="auto">
            <a:xfrm>
              <a:off x="1930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9" name="Line 27"/>
            <p:cNvSpPr>
              <a:spLocks noChangeShapeType="1"/>
            </p:cNvSpPr>
            <p:nvPr/>
          </p:nvSpPr>
          <p:spPr bwMode="auto">
            <a:xfrm>
              <a:off x="2794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0" name="Line 28"/>
            <p:cNvSpPr>
              <a:spLocks noChangeShapeType="1"/>
            </p:cNvSpPr>
            <p:nvPr/>
          </p:nvSpPr>
          <p:spPr bwMode="auto">
            <a:xfrm>
              <a:off x="3130" y="264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1" name="Line 29"/>
            <p:cNvSpPr>
              <a:spLocks noChangeShapeType="1"/>
            </p:cNvSpPr>
            <p:nvPr/>
          </p:nvSpPr>
          <p:spPr bwMode="auto">
            <a:xfrm>
              <a:off x="3226" y="2600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2" name="Line 30"/>
            <p:cNvSpPr>
              <a:spLocks noChangeShapeType="1"/>
            </p:cNvSpPr>
            <p:nvPr/>
          </p:nvSpPr>
          <p:spPr bwMode="auto">
            <a:xfrm flipV="1">
              <a:off x="3586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3" name="Line 31"/>
            <p:cNvSpPr>
              <a:spLocks noChangeShapeType="1"/>
            </p:cNvSpPr>
            <p:nvPr/>
          </p:nvSpPr>
          <p:spPr bwMode="auto">
            <a:xfrm flipV="1">
              <a:off x="385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4" name="Line 32"/>
            <p:cNvSpPr>
              <a:spLocks noChangeShapeType="1"/>
            </p:cNvSpPr>
            <p:nvPr/>
          </p:nvSpPr>
          <p:spPr bwMode="auto">
            <a:xfrm>
              <a:off x="428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5" name="Line 33"/>
            <p:cNvSpPr>
              <a:spLocks noChangeShapeType="1"/>
            </p:cNvSpPr>
            <p:nvPr/>
          </p:nvSpPr>
          <p:spPr bwMode="auto">
            <a:xfrm>
              <a:off x="3706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6" name="Line 34"/>
            <p:cNvSpPr>
              <a:spLocks noChangeShapeType="1"/>
            </p:cNvSpPr>
            <p:nvPr/>
          </p:nvSpPr>
          <p:spPr bwMode="auto">
            <a:xfrm>
              <a:off x="4042" y="2552"/>
              <a:ext cx="28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7" name="Line 35"/>
            <p:cNvSpPr>
              <a:spLocks noChangeShapeType="1"/>
            </p:cNvSpPr>
            <p:nvPr/>
          </p:nvSpPr>
          <p:spPr bwMode="auto">
            <a:xfrm>
              <a:off x="4450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8" name="Line 36"/>
            <p:cNvSpPr>
              <a:spLocks noChangeShapeType="1"/>
            </p:cNvSpPr>
            <p:nvPr/>
          </p:nvSpPr>
          <p:spPr bwMode="auto">
            <a:xfrm>
              <a:off x="4666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9" name="Line 37"/>
            <p:cNvSpPr>
              <a:spLocks noChangeShapeType="1"/>
            </p:cNvSpPr>
            <p:nvPr/>
          </p:nvSpPr>
          <p:spPr bwMode="auto">
            <a:xfrm>
              <a:off x="4882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0" name="Line 38"/>
            <p:cNvSpPr>
              <a:spLocks noChangeShapeType="1"/>
            </p:cNvSpPr>
            <p:nvPr/>
          </p:nvSpPr>
          <p:spPr bwMode="auto">
            <a:xfrm>
              <a:off x="2218" y="264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1" name="Line 39"/>
            <p:cNvSpPr>
              <a:spLocks noChangeShapeType="1"/>
            </p:cNvSpPr>
            <p:nvPr/>
          </p:nvSpPr>
          <p:spPr bwMode="auto">
            <a:xfrm>
              <a:off x="2650" y="2648"/>
              <a:ext cx="360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2" name="Line 40"/>
            <p:cNvSpPr>
              <a:spLocks noChangeShapeType="1"/>
            </p:cNvSpPr>
            <p:nvPr/>
          </p:nvSpPr>
          <p:spPr bwMode="auto">
            <a:xfrm>
              <a:off x="2314" y="2576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838200" y="3206750"/>
            <a:ext cx="7543800" cy="190500"/>
            <a:chOff x="442" y="2528"/>
            <a:chExt cx="4752" cy="120"/>
          </a:xfrm>
        </p:grpSpPr>
        <p:sp>
          <p:nvSpPr>
            <p:cNvPr id="194583" name="Line 42"/>
            <p:cNvSpPr>
              <a:spLocks noChangeShapeType="1"/>
            </p:cNvSpPr>
            <p:nvPr/>
          </p:nvSpPr>
          <p:spPr bwMode="auto">
            <a:xfrm>
              <a:off x="70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4" name="Line 43"/>
            <p:cNvSpPr>
              <a:spLocks noChangeShapeType="1"/>
            </p:cNvSpPr>
            <p:nvPr/>
          </p:nvSpPr>
          <p:spPr bwMode="auto">
            <a:xfrm>
              <a:off x="298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5" name="Line 44"/>
            <p:cNvSpPr>
              <a:spLocks noChangeShapeType="1"/>
            </p:cNvSpPr>
            <p:nvPr/>
          </p:nvSpPr>
          <p:spPr bwMode="auto">
            <a:xfrm>
              <a:off x="4186" y="2552"/>
              <a:ext cx="14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6" name="Line 45"/>
            <p:cNvSpPr>
              <a:spLocks noChangeShapeType="1"/>
            </p:cNvSpPr>
            <p:nvPr/>
          </p:nvSpPr>
          <p:spPr bwMode="auto">
            <a:xfrm flipV="1">
              <a:off x="2506" y="252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7" name="Line 46"/>
            <p:cNvSpPr>
              <a:spLocks noChangeShapeType="1"/>
            </p:cNvSpPr>
            <p:nvPr/>
          </p:nvSpPr>
          <p:spPr bwMode="auto">
            <a:xfrm>
              <a:off x="44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8" name="Line 47"/>
            <p:cNvSpPr>
              <a:spLocks noChangeShapeType="1"/>
            </p:cNvSpPr>
            <p:nvPr/>
          </p:nvSpPr>
          <p:spPr bwMode="auto">
            <a:xfrm>
              <a:off x="97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9" name="Line 48"/>
            <p:cNvSpPr>
              <a:spLocks noChangeShapeType="1"/>
            </p:cNvSpPr>
            <p:nvPr/>
          </p:nvSpPr>
          <p:spPr bwMode="auto">
            <a:xfrm>
              <a:off x="1066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0" name="Line 49"/>
            <p:cNvSpPr>
              <a:spLocks noChangeShapeType="1"/>
            </p:cNvSpPr>
            <p:nvPr/>
          </p:nvSpPr>
          <p:spPr bwMode="auto">
            <a:xfrm flipV="1">
              <a:off x="1402" y="2552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1" name="Line 50"/>
            <p:cNvSpPr>
              <a:spLocks noChangeShapeType="1"/>
            </p:cNvSpPr>
            <p:nvPr/>
          </p:nvSpPr>
          <p:spPr bwMode="auto">
            <a:xfrm flipV="1">
              <a:off x="1522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2" name="Line 51"/>
            <p:cNvSpPr>
              <a:spLocks noChangeShapeType="1"/>
            </p:cNvSpPr>
            <p:nvPr/>
          </p:nvSpPr>
          <p:spPr bwMode="auto">
            <a:xfrm>
              <a:off x="1762" y="2600"/>
              <a:ext cx="45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3" name="Line 52"/>
            <p:cNvSpPr>
              <a:spLocks noChangeShapeType="1"/>
            </p:cNvSpPr>
            <p:nvPr/>
          </p:nvSpPr>
          <p:spPr bwMode="auto">
            <a:xfrm>
              <a:off x="1930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4" name="Line 53"/>
            <p:cNvSpPr>
              <a:spLocks noChangeShapeType="1"/>
            </p:cNvSpPr>
            <p:nvPr/>
          </p:nvSpPr>
          <p:spPr bwMode="auto">
            <a:xfrm>
              <a:off x="2794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5" name="Line 54"/>
            <p:cNvSpPr>
              <a:spLocks noChangeShapeType="1"/>
            </p:cNvSpPr>
            <p:nvPr/>
          </p:nvSpPr>
          <p:spPr bwMode="auto">
            <a:xfrm>
              <a:off x="3130" y="264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6" name="Line 55"/>
            <p:cNvSpPr>
              <a:spLocks noChangeShapeType="1"/>
            </p:cNvSpPr>
            <p:nvPr/>
          </p:nvSpPr>
          <p:spPr bwMode="auto">
            <a:xfrm>
              <a:off x="3226" y="2600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7" name="Line 56"/>
            <p:cNvSpPr>
              <a:spLocks noChangeShapeType="1"/>
            </p:cNvSpPr>
            <p:nvPr/>
          </p:nvSpPr>
          <p:spPr bwMode="auto">
            <a:xfrm flipV="1">
              <a:off x="3586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8" name="Line 57"/>
            <p:cNvSpPr>
              <a:spLocks noChangeShapeType="1"/>
            </p:cNvSpPr>
            <p:nvPr/>
          </p:nvSpPr>
          <p:spPr bwMode="auto">
            <a:xfrm flipV="1">
              <a:off x="385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9" name="Line 58"/>
            <p:cNvSpPr>
              <a:spLocks noChangeShapeType="1"/>
            </p:cNvSpPr>
            <p:nvPr/>
          </p:nvSpPr>
          <p:spPr bwMode="auto">
            <a:xfrm>
              <a:off x="428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0" name="Line 59"/>
            <p:cNvSpPr>
              <a:spLocks noChangeShapeType="1"/>
            </p:cNvSpPr>
            <p:nvPr/>
          </p:nvSpPr>
          <p:spPr bwMode="auto">
            <a:xfrm>
              <a:off x="3706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1" name="Line 60"/>
            <p:cNvSpPr>
              <a:spLocks noChangeShapeType="1"/>
            </p:cNvSpPr>
            <p:nvPr/>
          </p:nvSpPr>
          <p:spPr bwMode="auto">
            <a:xfrm>
              <a:off x="4042" y="2552"/>
              <a:ext cx="28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2" name="Line 61"/>
            <p:cNvSpPr>
              <a:spLocks noChangeShapeType="1"/>
            </p:cNvSpPr>
            <p:nvPr/>
          </p:nvSpPr>
          <p:spPr bwMode="auto">
            <a:xfrm>
              <a:off x="4450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3" name="Line 62"/>
            <p:cNvSpPr>
              <a:spLocks noChangeShapeType="1"/>
            </p:cNvSpPr>
            <p:nvPr/>
          </p:nvSpPr>
          <p:spPr bwMode="auto">
            <a:xfrm>
              <a:off x="4666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4" name="Line 63"/>
            <p:cNvSpPr>
              <a:spLocks noChangeShapeType="1"/>
            </p:cNvSpPr>
            <p:nvPr/>
          </p:nvSpPr>
          <p:spPr bwMode="auto">
            <a:xfrm>
              <a:off x="4882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5" name="Line 64"/>
            <p:cNvSpPr>
              <a:spLocks noChangeShapeType="1"/>
            </p:cNvSpPr>
            <p:nvPr/>
          </p:nvSpPr>
          <p:spPr bwMode="auto">
            <a:xfrm>
              <a:off x="2218" y="264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6" name="Line 65"/>
            <p:cNvSpPr>
              <a:spLocks noChangeShapeType="1"/>
            </p:cNvSpPr>
            <p:nvPr/>
          </p:nvSpPr>
          <p:spPr bwMode="auto">
            <a:xfrm>
              <a:off x="2650" y="2648"/>
              <a:ext cx="360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7" name="Line 66"/>
            <p:cNvSpPr>
              <a:spLocks noChangeShapeType="1"/>
            </p:cNvSpPr>
            <p:nvPr/>
          </p:nvSpPr>
          <p:spPr bwMode="auto">
            <a:xfrm>
              <a:off x="2314" y="2576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6003" name="Text Box 67"/>
          <p:cNvSpPr txBox="1">
            <a:spLocks noChangeArrowheads="1"/>
          </p:cNvSpPr>
          <p:nvPr/>
        </p:nvSpPr>
        <p:spPr bwMode="auto">
          <a:xfrm>
            <a:off x="5105400" y="3911589"/>
            <a:ext cx="378618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3000" b="0" i="0" dirty="0" smtClean="0">
                <a:latin typeface="+mn-lt"/>
              </a:rPr>
              <a:t>Generate </a:t>
            </a:r>
            <a:r>
              <a:rPr lang="en-US" altLang="en-US" sz="3000" i="0" dirty="0" smtClean="0">
                <a:solidFill>
                  <a:srgbClr val="C00000"/>
                </a:solidFill>
                <a:latin typeface="+mn-lt"/>
              </a:rPr>
              <a:t>read-pairs</a:t>
            </a:r>
            <a:r>
              <a:rPr lang="en-US" altLang="en-US" sz="3000" b="0" i="0" dirty="0">
                <a:latin typeface="+mn-lt"/>
              </a:rPr>
              <a:t>:  two reads from </a:t>
            </a:r>
            <a:r>
              <a:rPr lang="en-US" altLang="en-US" sz="3000" b="0" i="0" dirty="0" smtClean="0">
                <a:latin typeface="+mn-lt"/>
              </a:rPr>
              <a:t>the ends of each </a:t>
            </a:r>
            <a:r>
              <a:rPr lang="en-US" altLang="en-US" sz="3000" b="0" i="0" dirty="0">
                <a:latin typeface="+mn-lt"/>
              </a:rPr>
              <a:t>fragment  (separated by a fixed distance)</a:t>
            </a:r>
          </a:p>
        </p:txBody>
      </p:sp>
      <p:sp>
        <p:nvSpPr>
          <p:cNvPr id="296004" name="Line 68"/>
          <p:cNvSpPr>
            <a:spLocks noChangeShapeType="1"/>
          </p:cNvSpPr>
          <p:nvPr/>
        </p:nvSpPr>
        <p:spPr bwMode="auto">
          <a:xfrm>
            <a:off x="1181100" y="5457825"/>
            <a:ext cx="4572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005" name="AutoShape 69"/>
          <p:cNvSpPr>
            <a:spLocks/>
          </p:cNvSpPr>
          <p:nvPr/>
        </p:nvSpPr>
        <p:spPr bwMode="auto">
          <a:xfrm rot="-5400000">
            <a:off x="1358900" y="5380038"/>
            <a:ext cx="98425" cy="460375"/>
          </a:xfrm>
          <a:prstGeom prst="leftBrace">
            <a:avLst>
              <a:gd name="adj1" fmla="val 38978"/>
              <a:gd name="adj2" fmla="val 50000"/>
            </a:avLst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006" name="Text Box 70"/>
          <p:cNvSpPr txBox="1">
            <a:spLocks noChangeArrowheads="1"/>
          </p:cNvSpPr>
          <p:nvPr/>
        </p:nvSpPr>
        <p:spPr bwMode="auto">
          <a:xfrm>
            <a:off x="925862" y="5659438"/>
            <a:ext cx="1043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2400" dirty="0" smtClean="0">
                <a:latin typeface="+mn-lt"/>
              </a:rPr>
              <a:t>200 </a:t>
            </a:r>
            <a:r>
              <a:rPr lang="en-US" altLang="en-US" sz="2400" dirty="0" err="1">
                <a:latin typeface="+mn-lt"/>
              </a:rPr>
              <a:t>bp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96007" name="Line 71"/>
          <p:cNvSpPr>
            <a:spLocks noChangeShapeType="1"/>
          </p:cNvSpPr>
          <p:nvPr/>
        </p:nvSpPr>
        <p:spPr bwMode="auto">
          <a:xfrm flipH="1">
            <a:off x="3924300" y="5457825"/>
            <a:ext cx="4572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008" name="AutoShape 72"/>
          <p:cNvSpPr>
            <a:spLocks/>
          </p:cNvSpPr>
          <p:nvPr/>
        </p:nvSpPr>
        <p:spPr bwMode="auto">
          <a:xfrm rot="-5400000">
            <a:off x="4105275" y="5380038"/>
            <a:ext cx="98425" cy="460375"/>
          </a:xfrm>
          <a:prstGeom prst="leftBrace">
            <a:avLst>
              <a:gd name="adj1" fmla="val 38978"/>
              <a:gd name="adj2" fmla="val 50000"/>
            </a:avLst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009" name="Text Box 73"/>
          <p:cNvSpPr txBox="1">
            <a:spLocks noChangeArrowheads="1"/>
          </p:cNvSpPr>
          <p:nvPr/>
        </p:nvSpPr>
        <p:spPr bwMode="auto">
          <a:xfrm>
            <a:off x="3691731" y="5638799"/>
            <a:ext cx="1043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2400" dirty="0" smtClean="0">
                <a:latin typeface="+mn-lt"/>
              </a:rPr>
              <a:t>200 </a:t>
            </a:r>
            <a:r>
              <a:rPr lang="en-US" altLang="en-US" sz="2400" dirty="0" err="1">
                <a:latin typeface="+mn-lt"/>
              </a:rPr>
              <a:t>bp</a:t>
            </a:r>
            <a:endParaRPr lang="en-US" altLang="en-US" sz="2400" dirty="0">
              <a:latin typeface="+mn-lt"/>
            </a:endParaRPr>
          </a:p>
        </p:txBody>
      </p:sp>
      <p:sp>
        <p:nvSpPr>
          <p:cNvPr id="73" name="Line 4"/>
          <p:cNvSpPr>
            <a:spLocks noChangeShapeType="1"/>
          </p:cNvSpPr>
          <p:nvPr/>
        </p:nvSpPr>
        <p:spPr bwMode="auto">
          <a:xfrm>
            <a:off x="762000" y="18288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4"/>
          <p:cNvSpPr>
            <a:spLocks noChangeShapeType="1"/>
          </p:cNvSpPr>
          <p:nvPr/>
        </p:nvSpPr>
        <p:spPr bwMode="auto">
          <a:xfrm>
            <a:off x="762000" y="16764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4"/>
          <p:cNvSpPr>
            <a:spLocks noChangeShapeType="1"/>
          </p:cNvSpPr>
          <p:nvPr/>
        </p:nvSpPr>
        <p:spPr bwMode="auto">
          <a:xfrm>
            <a:off x="762000" y="15240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54829" y="6189563"/>
            <a:ext cx="1764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003300"/>
                </a:solidFill>
                <a:latin typeface="+mn-lt"/>
              </a:rPr>
              <a:t>InsertLength</a:t>
            </a:r>
            <a:endParaRPr lang="en-US" sz="2200" dirty="0">
              <a:solidFill>
                <a:srgbClr val="003300"/>
              </a:solidFill>
              <a:latin typeface="+mn-lt"/>
            </a:endParaRPr>
          </a:p>
        </p:txBody>
      </p:sp>
      <p:sp>
        <p:nvSpPr>
          <p:cNvPr id="76" name="AutoShape 72"/>
          <p:cNvSpPr>
            <a:spLocks/>
          </p:cNvSpPr>
          <p:nvPr/>
        </p:nvSpPr>
        <p:spPr bwMode="auto">
          <a:xfrm rot="-5400000">
            <a:off x="2704413" y="4641662"/>
            <a:ext cx="168494" cy="3127376"/>
          </a:xfrm>
          <a:prstGeom prst="leftBrace">
            <a:avLst>
              <a:gd name="adj1" fmla="val 38978"/>
              <a:gd name="adj2" fmla="val 50000"/>
            </a:avLst>
          </a:prstGeom>
          <a:noFill/>
          <a:ln w="28575" cmpd="thickThin">
            <a:solidFill>
              <a:srgbClr val="00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46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5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5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nimBg="1"/>
      <p:bldP spid="295946" grpId="0" autoUpdateAnimBg="0"/>
      <p:bldP spid="295947" grpId="0" animBg="1"/>
      <p:bldP spid="295948" grpId="0" animBg="1"/>
      <p:bldP spid="295949" grpId="0" animBg="1"/>
      <p:bldP spid="296003" grpId="0" autoUpdateAnimBg="0"/>
      <p:bldP spid="296004" grpId="0" animBg="1"/>
      <p:bldP spid="296005" grpId="0" animBg="1"/>
      <p:bldP spid="296006" grpId="0" autoUpdateAnimBg="0"/>
      <p:bldP spid="296007" grpId="0" animBg="1"/>
      <p:bldP spid="296008" grpId="0" animBg="1"/>
      <p:bldP spid="296009" grpId="0" autoUpdateAnimBg="0"/>
      <p:bldP spid="4" grpId="0"/>
      <p:bldP spid="7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36816" y="38100"/>
            <a:ext cx="8229600" cy="114300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mers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dirty="0" smtClean="0">
                <a:solidFill>
                  <a:srgbClr val="00B050"/>
                </a:solidFill>
              </a:rPr>
              <a:t>aired </a:t>
            </a:r>
            <a:r>
              <a:rPr lang="en-US" i="1" dirty="0" smtClean="0">
                <a:solidFill>
                  <a:srgbClr val="00B050"/>
                </a:solidFill>
              </a:rPr>
              <a:t>k-</a:t>
            </a:r>
            <a:r>
              <a:rPr lang="en-US" dirty="0" err="1" smtClean="0">
                <a:solidFill>
                  <a:srgbClr val="00B050"/>
                </a:solidFill>
              </a:rPr>
              <a:t>mers</a:t>
            </a:r>
            <a:endParaRPr lang="en-US" dirty="0" smtClean="0"/>
          </a:p>
        </p:txBody>
      </p:sp>
      <p:sp>
        <p:nvSpPr>
          <p:cNvPr id="30723" name="Text Box 38"/>
          <p:cNvSpPr txBox="1">
            <a:spLocks noChangeArrowheads="1"/>
          </p:cNvSpPr>
          <p:nvPr/>
        </p:nvSpPr>
        <p:spPr bwMode="auto">
          <a:xfrm>
            <a:off x="304800" y="2928306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dirty="0" smtClean="0"/>
              <a:t>Genome</a:t>
            </a:r>
            <a:endParaRPr lang="en-US" b="0" i="1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3302550" y="2991307"/>
            <a:ext cx="61392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24992" y="2989720"/>
            <a:ext cx="652008" cy="1"/>
          </a:xfrm>
          <a:prstGeom prst="line">
            <a:avLst/>
          </a:prstGeom>
          <a:ln w="571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6" name="TextBox 42"/>
          <p:cNvSpPr txBox="1">
            <a:spLocks noChangeArrowheads="1"/>
          </p:cNvSpPr>
          <p:nvPr/>
        </p:nvSpPr>
        <p:spPr bwMode="auto">
          <a:xfrm>
            <a:off x="3047999" y="2560035"/>
            <a:ext cx="105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Read 1</a:t>
            </a:r>
            <a:endParaRPr lang="en-US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0727" name="TextBox 43"/>
          <p:cNvSpPr txBox="1">
            <a:spLocks noChangeArrowheads="1"/>
          </p:cNvSpPr>
          <p:nvPr/>
        </p:nvSpPr>
        <p:spPr bwMode="auto">
          <a:xfrm>
            <a:off x="5624889" y="2541307"/>
            <a:ext cx="105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 pitchFamily="34" charset="0"/>
              </a:rPr>
              <a:t>Read 2</a:t>
            </a:r>
            <a:endParaRPr lang="en-US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0735" name="Text Box 38"/>
          <p:cNvSpPr txBox="1">
            <a:spLocks noChangeArrowheads="1"/>
          </p:cNvSpPr>
          <p:nvPr/>
        </p:nvSpPr>
        <p:spPr bwMode="auto">
          <a:xfrm>
            <a:off x="2705783" y="3008449"/>
            <a:ext cx="5051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0" dirty="0">
                <a:latin typeface="+mj-lt"/>
              </a:rPr>
              <a:t>...A </a:t>
            </a:r>
            <a:r>
              <a:rPr lang="en-US" i="0" dirty="0">
                <a:solidFill>
                  <a:srgbClr val="FF0000"/>
                </a:solidFill>
                <a:latin typeface="+mj-lt"/>
              </a:rPr>
              <a:t>T C A </a:t>
            </a:r>
            <a:r>
              <a:rPr lang="en-US" b="0" i="0" dirty="0">
                <a:latin typeface="+mj-lt"/>
              </a:rPr>
              <a:t>G A </a:t>
            </a:r>
            <a:r>
              <a:rPr lang="en-US" b="0" i="0" dirty="0" smtClean="0">
                <a:latin typeface="+mj-lt"/>
              </a:rPr>
              <a:t>T </a:t>
            </a:r>
            <a:r>
              <a:rPr lang="en-US" b="0" i="0" dirty="0" err="1" smtClean="0">
                <a:latin typeface="+mj-lt"/>
              </a:rPr>
              <a:t>T</a:t>
            </a:r>
            <a:r>
              <a:rPr lang="en-US" b="0" i="0" dirty="0" smtClean="0">
                <a:latin typeface="+mj-lt"/>
              </a:rPr>
              <a:t> A C G T </a:t>
            </a:r>
            <a:r>
              <a:rPr lang="en-US" i="0" dirty="0" err="1" smtClean="0">
                <a:solidFill>
                  <a:srgbClr val="0000FF"/>
                </a:solidFill>
                <a:latin typeface="+mj-lt"/>
              </a:rPr>
              <a:t>T</a:t>
            </a:r>
            <a:r>
              <a:rPr lang="en-US" i="0" dirty="0" smtClean="0">
                <a:solidFill>
                  <a:srgbClr val="0000FF"/>
                </a:solidFill>
                <a:latin typeface="+mj-lt"/>
              </a:rPr>
              <a:t> C </a:t>
            </a:r>
            <a:r>
              <a:rPr lang="en-US" i="0" dirty="0" err="1" smtClean="0">
                <a:solidFill>
                  <a:srgbClr val="0000FF"/>
                </a:solidFill>
                <a:latin typeface="+mj-lt"/>
              </a:rPr>
              <a:t>C</a:t>
            </a:r>
            <a:r>
              <a:rPr lang="en-US" i="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b="0" i="0" dirty="0" smtClean="0">
                <a:latin typeface="+mj-lt"/>
              </a:rPr>
              <a:t>G A </a:t>
            </a:r>
            <a:r>
              <a:rPr lang="en-US" b="0" i="0" dirty="0">
                <a:latin typeface="+mj-lt"/>
              </a:rPr>
              <a:t>G </a:t>
            </a:r>
            <a:r>
              <a:rPr lang="en-US" b="0" i="0" dirty="0" smtClean="0">
                <a:latin typeface="+mj-lt"/>
              </a:rPr>
              <a:t>…</a:t>
            </a:r>
            <a:endParaRPr lang="en-US" b="0" i="0" dirty="0"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348036" y="3583491"/>
            <a:ext cx="538163" cy="1588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186757" y="3581903"/>
            <a:ext cx="680642" cy="1588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199" y="3758594"/>
            <a:ext cx="899160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A </a:t>
            </a:r>
            <a:r>
              <a:rPr lang="en-US" sz="2300" i="0" dirty="0" smtClean="0">
                <a:solidFill>
                  <a:srgbClr val="000000"/>
                </a:solidFill>
                <a:cs typeface="Arial" charset="0"/>
              </a:rPr>
              <a:t>paired </a:t>
            </a:r>
            <a:r>
              <a:rPr lang="en-US" sz="2300" dirty="0" smtClean="0">
                <a:solidFill>
                  <a:srgbClr val="000000"/>
                </a:solidFill>
                <a:cs typeface="Arial" charset="0"/>
              </a:rPr>
              <a:t>k</a:t>
            </a:r>
            <a:r>
              <a:rPr lang="en-US" sz="2300" i="0" dirty="0" smtClean="0">
                <a:solidFill>
                  <a:srgbClr val="000000"/>
                </a:solidFill>
                <a:cs typeface="Arial" charset="0"/>
              </a:rPr>
              <a:t>-</a:t>
            </a:r>
            <a:r>
              <a:rPr lang="en-US" sz="2300" i="0" dirty="0" err="1" smtClean="0">
                <a:solidFill>
                  <a:srgbClr val="000000"/>
                </a:solidFill>
                <a:cs typeface="Arial" charset="0"/>
              </a:rPr>
              <a:t>mer</a:t>
            </a:r>
            <a:r>
              <a:rPr lang="en-US" sz="2300" i="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is a pair of </a:t>
            </a:r>
            <a:r>
              <a:rPr lang="en-US" sz="2300" b="0" dirty="0" smtClean="0">
                <a:solidFill>
                  <a:srgbClr val="000000"/>
                </a:solidFill>
                <a:cs typeface="Arial" charset="0"/>
              </a:rPr>
              <a:t>k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-</a:t>
            </a:r>
            <a:r>
              <a:rPr lang="en-US" sz="2300" b="0" i="0" dirty="0" err="1" smtClean="0">
                <a:solidFill>
                  <a:srgbClr val="000000"/>
                </a:solidFill>
                <a:cs typeface="Arial" charset="0"/>
              </a:rPr>
              <a:t>mers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at 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a fixed distance </a:t>
            </a:r>
            <a:r>
              <a:rPr lang="en-US" sz="2300" b="0" dirty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apart in </a:t>
            </a:r>
            <a:r>
              <a:rPr lang="en-US" sz="2300" b="0" dirty="0" smtClean="0">
                <a:solidFill>
                  <a:srgbClr val="000000"/>
                </a:solidFill>
                <a:cs typeface="Arial" charset="0"/>
              </a:rPr>
              <a:t>Genome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.     E.g.  </a:t>
            </a:r>
            <a:r>
              <a:rPr lang="en-US" sz="2300" i="0" dirty="0" smtClean="0">
                <a:solidFill>
                  <a:srgbClr val="FF0000"/>
                </a:solidFill>
                <a:cs typeface="Arial" charset="0"/>
              </a:rPr>
              <a:t>TCA</a:t>
            </a:r>
            <a:r>
              <a:rPr lang="en-US" sz="2300" b="0" i="0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and </a:t>
            </a:r>
            <a:r>
              <a:rPr lang="en-US" sz="2300" i="0" dirty="0" smtClean="0">
                <a:solidFill>
                  <a:srgbClr val="0000FF"/>
                </a:solidFill>
                <a:cs typeface="Arial" charset="0"/>
              </a:rPr>
              <a:t>TCC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 are at distance </a:t>
            </a:r>
            <a:r>
              <a:rPr lang="en-US" sz="2300" b="0" dirty="0" smtClean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2300" b="0" i="0" dirty="0" smtClean="0">
                <a:solidFill>
                  <a:srgbClr val="000000"/>
                </a:solidFill>
                <a:cs typeface="Arial" charset="0"/>
              </a:rPr>
              <a:t>=11 apart. </a:t>
            </a:r>
            <a:endParaRPr lang="en-US" sz="2300" b="0" i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3872807" y="3389971"/>
            <a:ext cx="13580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>
                <a:latin typeface="+mj-lt"/>
              </a:rPr>
              <a:t>Distance </a:t>
            </a:r>
            <a:r>
              <a:rPr lang="en-US" sz="1600" b="0" dirty="0" smtClean="0">
                <a:latin typeface="+mj-lt"/>
              </a:rPr>
              <a:t>d=11</a:t>
            </a:r>
            <a:endParaRPr lang="en-US" sz="1600" b="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285" y="4800600"/>
            <a:ext cx="893710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0" dirty="0" smtClean="0">
                <a:latin typeface="+mn-lt"/>
              </a:rPr>
              <a:t>Disclaimers: </a:t>
            </a:r>
          </a:p>
          <a:p>
            <a:r>
              <a:rPr lang="en-US" sz="2000" b="0" i="0" dirty="0" smtClean="0">
                <a:latin typeface="+mn-lt"/>
              </a:rPr>
              <a:t>1. In reality, </a:t>
            </a:r>
            <a:r>
              <a:rPr lang="en-US" sz="2000" b="0" dirty="0" smtClean="0">
                <a:solidFill>
                  <a:srgbClr val="FF0000"/>
                </a:solidFill>
                <a:latin typeface="+mn-lt"/>
              </a:rPr>
              <a:t>Read1</a:t>
            </a:r>
            <a:r>
              <a:rPr lang="en-US" sz="2000" b="0" i="0" dirty="0" smtClean="0">
                <a:latin typeface="+mn-lt"/>
              </a:rPr>
              <a:t> and </a:t>
            </a:r>
            <a:r>
              <a:rPr lang="en-US" sz="2000" b="0" dirty="0" smtClean="0">
                <a:solidFill>
                  <a:srgbClr val="0000FF"/>
                </a:solidFill>
                <a:latin typeface="+mn-lt"/>
              </a:rPr>
              <a:t>Read2</a:t>
            </a:r>
            <a:r>
              <a:rPr lang="en-US" sz="2000" b="0" i="0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000" b="0" i="0" dirty="0" smtClean="0">
                <a:latin typeface="+mn-lt"/>
              </a:rPr>
              <a:t>are typically sampled from different strands:  </a:t>
            </a:r>
          </a:p>
          <a:p>
            <a:r>
              <a:rPr lang="en-US" sz="2000" b="0" i="0" dirty="0" smtClean="0">
                <a:latin typeface="+mn-lt"/>
              </a:rPr>
              <a:t>                                     (</a:t>
            </a:r>
            <a:r>
              <a:rPr lang="en-US" sz="2000" b="0" i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US" sz="2000" b="0" i="0" dirty="0" smtClean="0">
                <a:latin typeface="Times New Roman"/>
                <a:cs typeface="Times New Roman"/>
              </a:rPr>
              <a:t>…….</a:t>
            </a:r>
            <a:r>
              <a:rPr lang="en-US" sz="2000" b="0" i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0" i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←</a:t>
            </a:r>
            <a:r>
              <a:rPr lang="en-US" sz="2000" b="0" i="0" dirty="0" smtClean="0">
                <a:latin typeface="+mn-lt"/>
              </a:rPr>
              <a:t>  rather than  </a:t>
            </a:r>
            <a:r>
              <a:rPr lang="en-US" sz="2000" b="0" i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000" b="0" i="0" dirty="0">
                <a:latin typeface="Times New Roman"/>
                <a:cs typeface="Times New Roman"/>
              </a:rPr>
              <a:t> …….</a:t>
            </a:r>
            <a:r>
              <a:rPr lang="en-US" sz="2000" b="0" i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0" i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→</a:t>
            </a:r>
            <a:r>
              <a:rPr lang="en-US" sz="2000" b="0" i="0" dirty="0" smtClean="0">
                <a:latin typeface="+mn-lt"/>
              </a:rPr>
              <a:t>)</a:t>
            </a:r>
          </a:p>
          <a:p>
            <a:r>
              <a:rPr lang="en-US" sz="2000" b="0" i="0" dirty="0" smtClean="0">
                <a:latin typeface="+mn-lt"/>
              </a:rPr>
              <a:t>2. In reality, the distance </a:t>
            </a:r>
            <a:r>
              <a:rPr lang="en-US" sz="2000" b="0" dirty="0" smtClean="0">
                <a:latin typeface="+mn-lt"/>
              </a:rPr>
              <a:t>d</a:t>
            </a:r>
            <a:r>
              <a:rPr lang="en-US" sz="2000" b="0" i="0" dirty="0" smtClean="0">
                <a:latin typeface="+mn-lt"/>
              </a:rPr>
              <a:t> between reads is measured with errors. </a:t>
            </a:r>
          </a:p>
        </p:txBody>
      </p:sp>
    </p:spTree>
    <p:extLst>
      <p:ext uri="{BB962C8B-B14F-4D97-AF65-F5344CB8AC3E}">
        <p14:creationId xmlns:p14="http://schemas.microsoft.com/office/powerpoint/2010/main" val="1609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endParaRPr lang="en-US" b="1" i="0" dirty="0" smtClean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What is </a:t>
            </a:r>
            <a:r>
              <a:rPr lang="en-US" b="0" dirty="0" err="1" smtClean="0">
                <a:latin typeface="+mj-lt"/>
              </a:rPr>
              <a:t>PairedComposition</a:t>
            </a:r>
            <a:r>
              <a:rPr lang="en-US" i="0" dirty="0" smtClean="0"/>
              <a:t>(</a:t>
            </a:r>
            <a:r>
              <a:rPr lang="en-US" b="1" i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ea typeface="Times New Roman"/>
              </a:rPr>
              <a:t>)?</a:t>
            </a:r>
          </a:p>
          <a:p>
            <a:endParaRPr lang="en-US" b="1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898009"/>
            <a:ext cx="186788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p</a:t>
            </a:r>
            <a:r>
              <a:rPr lang="en-US" i="0" dirty="0" smtClean="0">
                <a:latin typeface="+mn-lt"/>
              </a:rPr>
              <a:t>aired 3-mer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50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What is </a:t>
            </a:r>
            <a:r>
              <a:rPr lang="en-US" b="0" dirty="0" err="1" smtClean="0">
                <a:latin typeface="+mj-lt"/>
              </a:rPr>
              <a:t>PairedComposition</a:t>
            </a:r>
            <a:r>
              <a:rPr lang="en-US" i="0" dirty="0" smtClean="0"/>
              <a:t>(</a:t>
            </a:r>
            <a:r>
              <a:rPr lang="en-US" b="1" i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ea typeface="Times New Roman"/>
              </a:rPr>
              <a:t>)?</a:t>
            </a:r>
          </a:p>
          <a:p>
            <a:endParaRPr lang="en-US" b="1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302445" y="3962400"/>
            <a:ext cx="88392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0" i="0" dirty="0" smtClean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Representing a </a:t>
            </a:r>
            <a:r>
              <a:rPr lang="en-US" i="0" dirty="0" smtClean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paired 3-mer</a:t>
            </a:r>
            <a:r>
              <a:rPr lang="en-US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 </a:t>
            </a:r>
            <a:r>
              <a:rPr lang="en-US" b="0" i="0" dirty="0" smtClean="0">
                <a:latin typeface="+mn-lt"/>
                <a:ea typeface="Times New Roman"/>
                <a:cs typeface="Courier New" pitchFamily="49" charset="0"/>
              </a:rPr>
              <a:t>as a 2-line expression: </a:t>
            </a:r>
            <a:r>
              <a:rPr lang="en-US" b="0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endParaRPr lang="en-US" sz="1600" b="1" i="0" dirty="0" smtClean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09144" y="3878275"/>
            <a:ext cx="1068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1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n-lt"/>
              </a:rPr>
              <a:t>            </a:t>
            </a:r>
            <a:r>
              <a:rPr lang="en-US" b="0" dirty="0" err="1" smtClean="0">
                <a:latin typeface="+mj-lt"/>
              </a:rPr>
              <a:t>PairedComposition</a:t>
            </a:r>
            <a:r>
              <a:rPr lang="en-US" i="0" dirty="0" smtClean="0"/>
              <a:t>(</a:t>
            </a:r>
            <a:r>
              <a:rPr lang="en-US" b="1" i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ea typeface="Times New Roman"/>
              </a:rPr>
              <a:t>)</a:t>
            </a:r>
            <a:endParaRPr lang="en-US" b="0" i="0" dirty="0" smtClean="0">
              <a:latin typeface="+mn-lt"/>
              <a:ea typeface="Times New Roman"/>
            </a:endParaRPr>
          </a:p>
          <a:p>
            <a:endParaRPr lang="en-US" b="1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715" y="5562600"/>
            <a:ext cx="901208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0" i="0" dirty="0" smtClean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Representing </a:t>
            </a:r>
            <a:r>
              <a:rPr lang="en-US" b="0" dirty="0" err="1" smtClean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PairedComposition</a:t>
            </a:r>
            <a:r>
              <a:rPr lang="en-US" b="0" i="0" dirty="0" smtClean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 in lexicographic order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endParaRPr lang="en-US" sz="1600" b="1" i="0" dirty="0" smtClean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28374" y="5000362"/>
            <a:ext cx="6453390" cy="406893"/>
            <a:chOff x="1228374" y="5000362"/>
            <a:chExt cx="6453390" cy="406893"/>
          </a:xfrm>
        </p:grpSpPr>
        <p:sp>
          <p:nvSpPr>
            <p:cNvPr id="47" name="TextBox 46"/>
            <p:cNvSpPr txBox="1"/>
            <p:nvPr/>
          </p:nvSpPr>
          <p:spPr>
            <a:xfrm>
              <a:off x="5905543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1434" y="5011197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07471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58091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78099" y="5019457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83503" y="5010105"/>
              <a:ext cx="5682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07714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30989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02460" y="5013689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30000" y="5010105"/>
              <a:ext cx="5682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28374" y="500036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11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>
                <a:latin typeface="Calibri" pitchFamily="34" charset="0"/>
                <a:ea typeface="Times New Roman" pitchFamily="18" charset="0"/>
                <a:cs typeface="F7"/>
              </a:rPr>
              <a:t>String Reconstruction from Read-Pairs </a:t>
            </a:r>
            <a:r>
              <a:rPr lang="en-US" altLang="en-US" sz="3600" dirty="0" smtClean="0">
                <a:latin typeface="Calibri" pitchFamily="34" charset="0"/>
                <a:ea typeface="Times New Roman" pitchFamily="18" charset="0"/>
                <a:cs typeface="F7"/>
              </a:rPr>
              <a:t>Problem</a:t>
            </a:r>
            <a:endParaRPr lang="ru-RU" sz="36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1371600"/>
            <a:ext cx="8915400" cy="2431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String Reconstruction from Read-Pairs Problem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.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9"/>
              </a:rPr>
              <a:t>Reconstruct a string from its paired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k-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mers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Input. </a:t>
            </a:r>
            <a:r>
              <a:rPr lang="en-US" altLang="en-US" sz="2800" b="0" i="0" dirty="0">
                <a:latin typeface="+mn-lt"/>
                <a:ea typeface="Times New Roman" pitchFamily="18" charset="0"/>
                <a:cs typeface="F7"/>
              </a:rPr>
              <a:t>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 collection of paired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k-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mers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.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Output.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 A 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tring 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Text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 such that </a:t>
            </a:r>
            <a:r>
              <a:rPr kumimoji="0" lang="en-US" altLang="en-US" sz="2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PairedComposition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(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Text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)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is equal to the collection of paired </a:t>
            </a:r>
            <a:r>
              <a:rPr kumimoji="0" lang="en-US" altLang="en-US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k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-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mers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.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078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 smtClean="0"/>
              <a:t>How Would de </a:t>
            </a:r>
            <a:r>
              <a:rPr lang="en-US" sz="3600" dirty="0" err="1" smtClean="0"/>
              <a:t>Bruijn</a:t>
            </a:r>
            <a:r>
              <a:rPr lang="en-US" sz="3600" dirty="0" smtClean="0"/>
              <a:t> Assemble Paired </a:t>
            </a:r>
            <a:r>
              <a:rPr lang="en-US" sz="3600" i="1" dirty="0" smtClean="0"/>
              <a:t>k</a:t>
            </a:r>
            <a:r>
              <a:rPr lang="en-US" sz="3600" dirty="0" smtClean="0"/>
              <a:t>-</a:t>
            </a:r>
            <a:r>
              <a:rPr lang="en-US" sz="3600" dirty="0" err="1" smtClean="0"/>
              <a:t>mers</a:t>
            </a:r>
            <a:r>
              <a:rPr lang="en-US" sz="3600" dirty="0" smtClean="0"/>
              <a:t>? </a:t>
            </a:r>
            <a:endParaRPr lang="ru-RU" sz="3600" dirty="0" smtClean="0"/>
          </a:p>
        </p:txBody>
      </p:sp>
      <p:pic>
        <p:nvPicPr>
          <p:cNvPr id="21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4478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03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Paired de </a:t>
            </a:r>
            <a:r>
              <a:rPr lang="en-US" dirty="0" err="1" smtClean="0"/>
              <a:t>Bruijn</a:t>
            </a:r>
            <a:r>
              <a:rPr lang="en-US" dirty="0" smtClean="0"/>
              <a:t> </a:t>
            </a:r>
            <a:r>
              <a:rPr lang="en-US" dirty="0"/>
              <a:t>G</a:t>
            </a:r>
            <a:r>
              <a:rPr lang="en-US" dirty="0" smtClean="0"/>
              <a:t>raphs</a:t>
            </a:r>
          </a:p>
        </p:txBody>
      </p:sp>
      <p:pic>
        <p:nvPicPr>
          <p:cNvPr id="35842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8600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2294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878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 smtClean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 smtClean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 smtClean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 smtClean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8779" y="4734538"/>
            <a:ext cx="6828835" cy="380274"/>
            <a:chOff x="1068739" y="4232117"/>
            <a:chExt cx="6828835" cy="380274"/>
          </a:xfrm>
        </p:grpSpPr>
        <p:cxnSp>
          <p:nvCxnSpPr>
            <p:cNvPr id="65" name="Straight Arrow Connector 64"/>
            <p:cNvCxnSpPr>
              <a:stCxn id="76" idx="6"/>
              <a:endCxn id="77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161"/>
            <p:cNvGrpSpPr/>
            <p:nvPr/>
          </p:nvGrpSpPr>
          <p:grpSpPr>
            <a:xfrm>
              <a:off x="1068739" y="4234526"/>
              <a:ext cx="351102" cy="358815"/>
              <a:chOff x="12586" y="3124200"/>
              <a:chExt cx="351102" cy="35881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86" y="3150616"/>
                <a:ext cx="18473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endParaRPr lang="en-US" sz="1300" b="1" i="0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lnSpc>
                    <a:spcPct val="60000"/>
                  </a:lnSpc>
                </a:pP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42609" y="4279992"/>
              <a:ext cx="18473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endPara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60000"/>
                </a:lnSpc>
              </a:pP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686" y="21133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n-lt"/>
              </a:rPr>
              <a:t>                        Representing Genome </a:t>
            </a:r>
            <a:r>
              <a:rPr lang="en-US" b="1" i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ea typeface="Times New Roman"/>
              </a:rPr>
              <a:t> </a:t>
            </a:r>
            <a:r>
              <a:rPr lang="en-US" b="0" i="0" dirty="0" smtClean="0">
                <a:latin typeface="+mn-lt"/>
                <a:ea typeface="Times New Roman"/>
              </a:rPr>
              <a:t>as a Path</a:t>
            </a:r>
          </a:p>
          <a:p>
            <a:endParaRPr lang="en-US" b="1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76200" y="5257800"/>
            <a:ext cx="9372600" cy="756206"/>
            <a:chOff x="-76200" y="5257800"/>
            <a:chExt cx="9372600" cy="756206"/>
          </a:xfrm>
        </p:grpSpPr>
        <p:sp>
          <p:nvSpPr>
            <p:cNvPr id="44" name="Rectangle 43"/>
            <p:cNvSpPr/>
            <p:nvPr/>
          </p:nvSpPr>
          <p:spPr>
            <a:xfrm>
              <a:off x="-76200" y="5562600"/>
              <a:ext cx="93726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 smtClean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                 </a:t>
              </a:r>
              <a:r>
                <a:rPr lang="en-US" sz="2800" b="1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</a:t>
              </a:r>
              <a:r>
                <a:rPr lang="en-US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aired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suffix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of    </a:t>
              </a:r>
              <a:r>
                <a:rPr lang="en-US" b="1" i="0" dirty="0" smtClean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 smtClean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28063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9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76" y="3434210"/>
            <a:ext cx="9212664" cy="651486"/>
            <a:chOff x="-13445" y="2819400"/>
            <a:chExt cx="9212664" cy="651486"/>
          </a:xfrm>
        </p:grpSpPr>
        <p:sp>
          <p:nvSpPr>
            <p:cNvPr id="81" name="TextBox 8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0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8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4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7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3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6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60" name="Rectangle 159"/>
          <p:cNvSpPr/>
          <p:nvPr/>
        </p:nvSpPr>
        <p:spPr>
          <a:xfrm>
            <a:off x="2681969" y="1174377"/>
            <a:ext cx="3888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1" name="Straight Arrow Connector 160"/>
          <p:cNvCxnSpPr>
            <a:stCxn id="164" idx="6"/>
            <a:endCxn id="167" idx="2"/>
          </p:cNvCxnSpPr>
          <p:nvPr/>
        </p:nvCxnSpPr>
        <p:spPr>
          <a:xfrm>
            <a:off x="421179" y="2029658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49"/>
          <p:cNvGrpSpPr/>
          <p:nvPr/>
        </p:nvGrpSpPr>
        <p:grpSpPr>
          <a:xfrm>
            <a:off x="-27302" y="1823918"/>
            <a:ext cx="519566" cy="411480"/>
            <a:chOff x="-38100" y="3617912"/>
            <a:chExt cx="519566" cy="411480"/>
          </a:xfrm>
        </p:grpSpPr>
        <p:sp>
          <p:nvSpPr>
            <p:cNvPr id="163" name="TextBox 162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65" name="Group 50"/>
          <p:cNvGrpSpPr/>
          <p:nvPr/>
        </p:nvGrpSpPr>
        <p:grpSpPr>
          <a:xfrm>
            <a:off x="582526" y="1831538"/>
            <a:ext cx="519694" cy="411480"/>
            <a:chOff x="784012" y="3625532"/>
            <a:chExt cx="519694" cy="411480"/>
          </a:xfrm>
        </p:grpSpPr>
        <p:sp>
          <p:nvSpPr>
            <p:cNvPr id="166" name="TextBox 16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8" name="Group 51"/>
          <p:cNvGrpSpPr/>
          <p:nvPr/>
        </p:nvGrpSpPr>
        <p:grpSpPr>
          <a:xfrm>
            <a:off x="1192482" y="1833443"/>
            <a:ext cx="520463" cy="411480"/>
            <a:chOff x="1361519" y="3627437"/>
            <a:chExt cx="520463" cy="411480"/>
          </a:xfrm>
        </p:grpSpPr>
        <p:sp>
          <p:nvSpPr>
            <p:cNvPr id="169" name="TextBox 168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1" name="Group 52"/>
          <p:cNvGrpSpPr/>
          <p:nvPr/>
        </p:nvGrpSpPr>
        <p:grpSpPr>
          <a:xfrm>
            <a:off x="1803207" y="1823918"/>
            <a:ext cx="520463" cy="411480"/>
            <a:chOff x="1939795" y="3617912"/>
            <a:chExt cx="520463" cy="411480"/>
          </a:xfrm>
        </p:grpSpPr>
        <p:sp>
          <p:nvSpPr>
            <p:cNvPr id="172" name="TextBox 171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4" name="Group 53"/>
          <p:cNvGrpSpPr/>
          <p:nvPr/>
        </p:nvGrpSpPr>
        <p:grpSpPr>
          <a:xfrm>
            <a:off x="2413932" y="1823918"/>
            <a:ext cx="534121" cy="411480"/>
            <a:chOff x="2518071" y="3617912"/>
            <a:chExt cx="534121" cy="411480"/>
          </a:xfrm>
        </p:grpSpPr>
        <p:sp>
          <p:nvSpPr>
            <p:cNvPr id="175" name="TextBox 174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7" name="Group 54"/>
          <p:cNvGrpSpPr/>
          <p:nvPr/>
        </p:nvGrpSpPr>
        <p:grpSpPr>
          <a:xfrm>
            <a:off x="3038315" y="1831538"/>
            <a:ext cx="527709" cy="411480"/>
            <a:chOff x="3110005" y="3625532"/>
            <a:chExt cx="527709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0" name="Group 55"/>
          <p:cNvGrpSpPr/>
          <p:nvPr/>
        </p:nvGrpSpPr>
        <p:grpSpPr>
          <a:xfrm>
            <a:off x="3656286" y="1833443"/>
            <a:ext cx="503664" cy="411480"/>
            <a:chOff x="3695527" y="3627437"/>
            <a:chExt cx="503664" cy="411480"/>
          </a:xfrm>
        </p:grpSpPr>
        <p:sp>
          <p:nvSpPr>
            <p:cNvPr id="181" name="TextBox 180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3" name="Group 56"/>
          <p:cNvGrpSpPr/>
          <p:nvPr/>
        </p:nvGrpSpPr>
        <p:grpSpPr>
          <a:xfrm>
            <a:off x="4250212" y="1831538"/>
            <a:ext cx="520463" cy="411480"/>
            <a:chOff x="4257004" y="3625532"/>
            <a:chExt cx="520463" cy="411480"/>
          </a:xfrm>
        </p:grpSpPr>
        <p:sp>
          <p:nvSpPr>
            <p:cNvPr id="184" name="TextBox 183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6" name="Group 57"/>
          <p:cNvGrpSpPr/>
          <p:nvPr/>
        </p:nvGrpSpPr>
        <p:grpSpPr>
          <a:xfrm>
            <a:off x="4860937" y="1822013"/>
            <a:ext cx="542906" cy="411480"/>
            <a:chOff x="4835280" y="3616007"/>
            <a:chExt cx="542906" cy="411480"/>
          </a:xfrm>
        </p:grpSpPr>
        <p:sp>
          <p:nvSpPr>
            <p:cNvPr id="187" name="TextBox 18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9" name="Group 58"/>
          <p:cNvGrpSpPr/>
          <p:nvPr/>
        </p:nvGrpSpPr>
        <p:grpSpPr>
          <a:xfrm>
            <a:off x="5494105" y="1822013"/>
            <a:ext cx="579005" cy="411480"/>
            <a:chOff x="5435999" y="3616007"/>
            <a:chExt cx="579005" cy="411480"/>
          </a:xfrm>
        </p:grpSpPr>
        <p:sp>
          <p:nvSpPr>
            <p:cNvPr id="190" name="TextBox 189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2" name="Group 59"/>
          <p:cNvGrpSpPr/>
          <p:nvPr/>
        </p:nvGrpSpPr>
        <p:grpSpPr>
          <a:xfrm>
            <a:off x="6163372" y="1831538"/>
            <a:ext cx="572593" cy="411480"/>
            <a:chOff x="6072817" y="3625532"/>
            <a:chExt cx="572593" cy="411480"/>
          </a:xfrm>
        </p:grpSpPr>
        <p:sp>
          <p:nvSpPr>
            <p:cNvPr id="193" name="TextBox 192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5" name="Group 60"/>
          <p:cNvGrpSpPr/>
          <p:nvPr/>
        </p:nvGrpSpPr>
        <p:grpSpPr>
          <a:xfrm>
            <a:off x="6826227" y="1822013"/>
            <a:ext cx="526106" cy="411480"/>
            <a:chOff x="6703223" y="3616007"/>
            <a:chExt cx="526106" cy="411480"/>
          </a:xfrm>
        </p:grpSpPr>
        <p:sp>
          <p:nvSpPr>
            <p:cNvPr id="196" name="TextBox 195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8" name="Group 61"/>
          <p:cNvGrpSpPr/>
          <p:nvPr/>
        </p:nvGrpSpPr>
        <p:grpSpPr>
          <a:xfrm>
            <a:off x="7442595" y="1823918"/>
            <a:ext cx="520463" cy="411480"/>
            <a:chOff x="7287142" y="3617912"/>
            <a:chExt cx="520463" cy="411480"/>
          </a:xfrm>
        </p:grpSpPr>
        <p:sp>
          <p:nvSpPr>
            <p:cNvPr id="199" name="TextBox 198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1" name="Group 62"/>
          <p:cNvGrpSpPr/>
          <p:nvPr/>
        </p:nvGrpSpPr>
        <p:grpSpPr>
          <a:xfrm>
            <a:off x="8053320" y="1823918"/>
            <a:ext cx="511422" cy="411480"/>
            <a:chOff x="7865418" y="3617912"/>
            <a:chExt cx="511422" cy="411480"/>
          </a:xfrm>
        </p:grpSpPr>
        <p:sp>
          <p:nvSpPr>
            <p:cNvPr id="202" name="TextBox 201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4" name="Group 63"/>
          <p:cNvGrpSpPr/>
          <p:nvPr/>
        </p:nvGrpSpPr>
        <p:grpSpPr>
          <a:xfrm>
            <a:off x="8655001" y="1831538"/>
            <a:ext cx="519566" cy="411480"/>
            <a:chOff x="8644203" y="3625532"/>
            <a:chExt cx="519566" cy="411480"/>
          </a:xfrm>
        </p:grpSpPr>
        <p:sp>
          <p:nvSpPr>
            <p:cNvPr id="205" name="TextBox 204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07" name="Straight Arrow Connector 206"/>
          <p:cNvCxnSpPr/>
          <p:nvPr/>
        </p:nvCxnSpPr>
        <p:spPr>
          <a:xfrm>
            <a:off x="103355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163363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25275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288140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351958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4110134" y="203696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697098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35790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599608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666283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272434" y="202553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887973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8501159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Labeling Nodes in the New Path  </a:t>
            </a:r>
            <a:endParaRPr lang="en-US" b="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3154401" y="2438400"/>
            <a:ext cx="260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3-mers as </a:t>
            </a:r>
            <a:r>
              <a:rPr lang="en-US" i="0" dirty="0" smtClean="0">
                <a:solidFill>
                  <a:srgbClr val="FF0000"/>
                </a:solidFill>
              </a:rPr>
              <a:t>nodes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640758" y="4267200"/>
            <a:ext cx="600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3-mers as </a:t>
            </a:r>
            <a:r>
              <a:rPr lang="en-US" i="0" dirty="0" smtClean="0">
                <a:solidFill>
                  <a:srgbClr val="0000FF"/>
                </a:solidFill>
              </a:rPr>
              <a:t>edges</a:t>
            </a:r>
            <a:r>
              <a:rPr lang="en-US" i="0" dirty="0" smtClean="0"/>
              <a:t> </a:t>
            </a:r>
            <a:r>
              <a:rPr lang="en-US" b="0" i="0" dirty="0" smtClean="0"/>
              <a:t>and</a:t>
            </a:r>
            <a:r>
              <a:rPr lang="en-US" i="0" dirty="0" smtClean="0"/>
              <a:t> </a:t>
            </a:r>
            <a:r>
              <a:rPr lang="en-US" b="0" i="0" dirty="0" smtClean="0"/>
              <a:t>2-mers as </a:t>
            </a:r>
            <a:r>
              <a:rPr lang="en-US" i="0" dirty="0" smtClean="0">
                <a:solidFill>
                  <a:srgbClr val="0000FF"/>
                </a:solidFill>
              </a:rPr>
              <a:t>nodes</a:t>
            </a:r>
            <a:endParaRPr lang="en-US" i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38779" y="4734538"/>
            <a:ext cx="6872242" cy="380274"/>
            <a:chOff x="1068739" y="4232117"/>
            <a:chExt cx="6872242" cy="380274"/>
          </a:xfrm>
        </p:grpSpPr>
        <p:cxnSp>
          <p:nvCxnSpPr>
            <p:cNvPr id="65" name="Straight Arrow Connector 64"/>
            <p:cNvCxnSpPr>
              <a:stCxn id="76" idx="6"/>
              <a:endCxn id="77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12138" y="152400"/>
            <a:ext cx="913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Labeling Nodes by Paired Prefixes and Suffixes</a:t>
            </a:r>
            <a:endParaRPr lang="en-US" sz="3600" b="1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6200" y="5257800"/>
            <a:ext cx="9372600" cy="756206"/>
            <a:chOff x="-76200" y="5257800"/>
            <a:chExt cx="9372600" cy="756206"/>
          </a:xfrm>
        </p:grpSpPr>
        <p:sp>
          <p:nvSpPr>
            <p:cNvPr id="53" name="Rectangle 52"/>
            <p:cNvSpPr/>
            <p:nvPr/>
          </p:nvSpPr>
          <p:spPr>
            <a:xfrm>
              <a:off x="-76200" y="5562600"/>
              <a:ext cx="93726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 smtClean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               </a:t>
              </a:r>
              <a:r>
                <a:rPr lang="en-US" sz="2800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</a:t>
              </a:r>
              <a:r>
                <a:rPr lang="en-US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suffix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of    </a:t>
              </a:r>
              <a:r>
                <a:rPr lang="en-US" b="1" i="0" dirty="0" smtClean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 smtClean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562600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0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Glue nodes with identical labels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838200" y="3141095"/>
            <a:ext cx="6870638" cy="384086"/>
            <a:chOff x="1068739" y="4232117"/>
            <a:chExt cx="6870638" cy="384086"/>
          </a:xfrm>
        </p:grpSpPr>
        <p:cxnSp>
          <p:nvCxnSpPr>
            <p:cNvPr id="154" name="Straight Arrow Connector 153"/>
            <p:cNvCxnSpPr>
              <a:stCxn id="163" idx="6"/>
              <a:endCxn id="164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30402" y="4261918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549527" y="4270467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1051297" y="2819400"/>
            <a:ext cx="6448270" cy="404213"/>
            <a:chOff x="1281836" y="3910422"/>
            <a:chExt cx="6448270" cy="404213"/>
          </a:xfrm>
        </p:grpSpPr>
        <p:sp>
          <p:nvSpPr>
            <p:cNvPr id="191" name="TextBox 190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73543" y="391042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81" idx="7"/>
          </p:cNvCxnSpPr>
          <p:nvPr/>
        </p:nvCxnSpPr>
        <p:spPr>
          <a:xfrm flipH="1">
            <a:off x="3096268" y="3683622"/>
            <a:ext cx="2383595" cy="1165405"/>
          </a:xfrm>
          <a:prstGeom prst="curvedConnector4">
            <a:avLst>
              <a:gd name="adj1" fmla="val -9591"/>
              <a:gd name="adj2" fmla="val 5501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81350" y="498140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41007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C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38468" y="480523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59457" y="48006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73912" y="480970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8142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3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58"/>
          <p:cNvGrpSpPr/>
          <p:nvPr/>
        </p:nvGrpSpPr>
        <p:grpSpPr>
          <a:xfrm>
            <a:off x="2788387" y="4800600"/>
            <a:ext cx="383438" cy="350800"/>
            <a:chOff x="5696960" y="4233016"/>
            <a:chExt cx="383438" cy="350800"/>
          </a:xfrm>
        </p:grpSpPr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435871" y="483852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35924" y="482997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655049" y="483852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33800" y="39624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17751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21943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8738" y="51816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Glue nodes with identical labels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1068739" y="1984795"/>
            <a:ext cx="6872242" cy="380274"/>
            <a:chOff x="1068739" y="4232117"/>
            <a:chExt cx="6872242" cy="380274"/>
          </a:xfrm>
        </p:grpSpPr>
        <p:cxnSp>
          <p:nvCxnSpPr>
            <p:cNvPr id="53" name="Straight Arrow Connector 52"/>
            <p:cNvCxnSpPr>
              <a:stCxn id="71" idx="6"/>
              <a:endCxn id="90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"/>
          <p:cNvGrpSpPr/>
          <p:nvPr/>
        </p:nvGrpSpPr>
        <p:grpSpPr>
          <a:xfrm>
            <a:off x="1281836" y="1663100"/>
            <a:ext cx="6464300" cy="387798"/>
            <a:chOff x="1281836" y="3910422"/>
            <a:chExt cx="6464300" cy="387798"/>
          </a:xfrm>
        </p:grpSpPr>
        <p:sp>
          <p:nvSpPr>
            <p:cNvPr id="139" name="TextBox 138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4462739" y="2315473"/>
            <a:ext cx="0" cy="7103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739" y="1984795"/>
            <a:ext cx="6872242" cy="380274"/>
            <a:chOff x="1068739" y="4232117"/>
            <a:chExt cx="6872242" cy="380274"/>
          </a:xfrm>
        </p:grpSpPr>
        <p:cxnSp>
          <p:nvCxnSpPr>
            <p:cNvPr id="53" name="Straight Arrow Connector 52"/>
            <p:cNvCxnSpPr>
              <a:stCxn id="71" idx="6"/>
              <a:endCxn id="90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1281836" y="1663100"/>
            <a:ext cx="6464300" cy="387798"/>
            <a:chOff x="1281836" y="3910422"/>
            <a:chExt cx="6464300" cy="387798"/>
          </a:xfrm>
        </p:grpSpPr>
        <p:sp>
          <p:nvSpPr>
            <p:cNvPr id="139" name="TextBox 138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4462739" y="2315473"/>
            <a:ext cx="0" cy="7103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61" idx="6"/>
          </p:cNvCxnSpPr>
          <p:nvPr/>
        </p:nvCxnSpPr>
        <p:spPr>
          <a:xfrm>
            <a:off x="2567029" y="4475158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37153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999128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7"/>
          <p:cNvCxnSpPr>
            <a:stCxn id="164" idx="6"/>
          </p:cNvCxnSpPr>
          <p:nvPr/>
        </p:nvCxnSpPr>
        <p:spPr>
          <a:xfrm flipH="1">
            <a:off x="3099382" y="3755357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162300" y="449231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39102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61"/>
          <p:cNvGrpSpPr/>
          <p:nvPr/>
        </p:nvGrpSpPr>
        <p:grpSpPr>
          <a:xfrm>
            <a:off x="1068739" y="4306261"/>
            <a:ext cx="383438" cy="358815"/>
            <a:chOff x="12586" y="3124200"/>
            <a:chExt cx="383438" cy="358815"/>
          </a:xfrm>
        </p:grpSpPr>
        <p:sp>
          <p:nvSpPr>
            <p:cNvPr id="157" name="Oval 15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C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59" name="Oval 158"/>
          <p:cNvSpPr/>
          <p:nvPr/>
        </p:nvSpPr>
        <p:spPr>
          <a:xfrm>
            <a:off x="4583976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661574" y="432049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2237845" y="4309819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3408119" y="357693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4001953" y="358956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150679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3419418" y="431614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040407" y="431151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654862" y="432061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492330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76237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86"/>
          <p:cNvCxnSpPr>
            <a:endCxn id="162" idx="2"/>
          </p:cNvCxnSpPr>
          <p:nvPr/>
        </p:nvCxnSpPr>
        <p:spPr>
          <a:xfrm rot="5400000" flipH="1" flipV="1">
            <a:off x="2903040" y="3837123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76125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4342278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642609" y="4351727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3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211739" y="4343178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7"/>
          <p:cNvGrpSpPr/>
          <p:nvPr/>
        </p:nvGrpSpPr>
        <p:grpSpPr>
          <a:xfrm>
            <a:off x="2806170" y="4315425"/>
            <a:ext cx="383438" cy="359176"/>
            <a:chOff x="2806170" y="4243690"/>
            <a:chExt cx="383438" cy="359176"/>
          </a:xfrm>
        </p:grpSpPr>
        <p:sp>
          <p:nvSpPr>
            <p:cNvPr id="176" name="Oval 175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96720" y="3615285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9833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548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128759" y="3605760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416821" y="434943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16874" y="434088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635999" y="434943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266825" y="400556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826468" y="39960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395636" y="398651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721640" y="357013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3613546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173189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761407" y="3274862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020916" y="41123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982998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645743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262538" y="460563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990600" y="5710535"/>
            <a:ext cx="541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+mj-lt"/>
              </a:rPr>
              <a:t>Paired de </a:t>
            </a:r>
            <a:r>
              <a:rPr lang="en-US" i="0" dirty="0" err="1" smtClean="0">
                <a:latin typeface="+mj-lt"/>
              </a:rPr>
              <a:t>Bruijn</a:t>
            </a:r>
            <a:r>
              <a:rPr lang="en-US" i="0" dirty="0" smtClean="0">
                <a:latin typeface="+mj-lt"/>
              </a:rPr>
              <a:t> Graph from the Genome</a:t>
            </a:r>
            <a:endParaRPr lang="en-US" i="0" dirty="0"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Glue nodes with identical labels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 from paired </a:t>
            </a:r>
            <a:r>
              <a:rPr lang="en-US" sz="3600" b="0" i="0" dirty="0" err="1" smtClean="0">
                <a:latin typeface="+mj-lt"/>
              </a:rPr>
              <a:t>k-mers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51297" y="2869896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634034" y="3647029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275358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885112" y="364978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505066" y="2879412"/>
            <a:ext cx="5713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134427" y="3671386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704430" y="288607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323640" y="3691773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948470" y="288130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608149" y="37270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205916" y="2874654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3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 from paired </a:t>
            </a:r>
            <a:r>
              <a:rPr lang="en-US" sz="3600" b="0" i="0" dirty="0" err="1" smtClean="0">
                <a:latin typeface="+mj-lt"/>
              </a:rPr>
              <a:t>k-mers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1051297" y="2869896"/>
            <a:ext cx="554960" cy="435106"/>
            <a:chOff x="1051297" y="602802"/>
            <a:chExt cx="554960" cy="43510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" name="Group 173"/>
          <p:cNvGrpSpPr/>
          <p:nvPr/>
        </p:nvGrpSpPr>
        <p:grpSpPr>
          <a:xfrm>
            <a:off x="1634034" y="3647029"/>
            <a:ext cx="554960" cy="444631"/>
            <a:chOff x="1607059" y="1202877"/>
            <a:chExt cx="554960" cy="444631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74"/>
          <p:cNvGrpSpPr/>
          <p:nvPr/>
        </p:nvGrpSpPr>
        <p:grpSpPr>
          <a:xfrm>
            <a:off x="2275358" y="2886075"/>
            <a:ext cx="554960" cy="419680"/>
            <a:chOff x="2245272" y="1764852"/>
            <a:chExt cx="554960" cy="419680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5"/>
          <p:cNvGrpSpPr/>
          <p:nvPr/>
        </p:nvGrpSpPr>
        <p:grpSpPr>
          <a:xfrm>
            <a:off x="2885112" y="3649782"/>
            <a:ext cx="554960" cy="435106"/>
            <a:chOff x="2848659" y="2317302"/>
            <a:chExt cx="554960" cy="435106"/>
          </a:xfrm>
        </p:grpSpPr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6"/>
          <p:cNvGrpSpPr/>
          <p:nvPr/>
        </p:nvGrpSpPr>
        <p:grpSpPr>
          <a:xfrm>
            <a:off x="3505066" y="2879412"/>
            <a:ext cx="571335" cy="428462"/>
            <a:chOff x="3455927" y="2888802"/>
            <a:chExt cx="554960" cy="428462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7"/>
          <p:cNvGrpSpPr/>
          <p:nvPr/>
        </p:nvGrpSpPr>
        <p:grpSpPr>
          <a:xfrm>
            <a:off x="4134427" y="3671386"/>
            <a:ext cx="554960" cy="425581"/>
            <a:chOff x="4048026" y="3507927"/>
            <a:chExt cx="554960" cy="42558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8"/>
          <p:cNvGrpSpPr/>
          <p:nvPr/>
        </p:nvGrpSpPr>
        <p:grpSpPr>
          <a:xfrm>
            <a:off x="4704430" y="2886075"/>
            <a:ext cx="572593" cy="447512"/>
            <a:chOff x="4664819" y="4088952"/>
            <a:chExt cx="572593" cy="44751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9"/>
          <p:cNvGrpSpPr/>
          <p:nvPr/>
        </p:nvGrpSpPr>
        <p:grpSpPr>
          <a:xfrm>
            <a:off x="5323640" y="3691773"/>
            <a:ext cx="554960" cy="437987"/>
            <a:chOff x="5232478" y="4793802"/>
            <a:chExt cx="554960" cy="437987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80"/>
          <p:cNvGrpSpPr/>
          <p:nvPr/>
        </p:nvGrpSpPr>
        <p:grpSpPr>
          <a:xfrm>
            <a:off x="5948470" y="2881307"/>
            <a:ext cx="554960" cy="437987"/>
            <a:chOff x="5879333" y="5308152"/>
            <a:chExt cx="554960" cy="437987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1"/>
          <p:cNvGrpSpPr/>
          <p:nvPr/>
        </p:nvGrpSpPr>
        <p:grpSpPr>
          <a:xfrm>
            <a:off x="6608149" y="3727002"/>
            <a:ext cx="554960" cy="418937"/>
            <a:chOff x="6578063" y="5708202"/>
            <a:chExt cx="554960" cy="418937"/>
          </a:xfrm>
        </p:grpSpPr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2"/>
          <p:cNvGrpSpPr/>
          <p:nvPr/>
        </p:nvGrpSpPr>
        <p:grpSpPr>
          <a:xfrm>
            <a:off x="7205916" y="2874654"/>
            <a:ext cx="572593" cy="418937"/>
            <a:chOff x="7280605" y="6165402"/>
            <a:chExt cx="572593" cy="418937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-76200" y="5257800"/>
            <a:ext cx="9372600" cy="756206"/>
            <a:chOff x="-76200" y="5257800"/>
            <a:chExt cx="9372600" cy="756206"/>
          </a:xfrm>
        </p:grpSpPr>
        <p:sp>
          <p:nvSpPr>
            <p:cNvPr id="38" name="Rectangle 37"/>
            <p:cNvSpPr/>
            <p:nvPr/>
          </p:nvSpPr>
          <p:spPr>
            <a:xfrm>
              <a:off x="-76200" y="5562600"/>
              <a:ext cx="93726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 smtClean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		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	 </a:t>
              </a:r>
              <a:r>
                <a:rPr lang="en-US" sz="280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</a:t>
              </a:r>
              <a:r>
                <a:rPr lang="en-US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    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suffix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of</a:t>
              </a:r>
              <a:r>
                <a:rPr lang="en-US" sz="2400" dirty="0" smtClean="0">
                  <a:solidFill>
                    <a:srgbClr val="000000"/>
                  </a:solidFill>
                  <a:ea typeface="Times New Roman"/>
                  <a:cs typeface="Courier New" pitchFamily="49" charset="0"/>
                </a:rPr>
                <a:t> </a:t>
              </a:r>
              <a:r>
                <a:rPr lang="en-US" sz="2400" b="1" i="0" dirty="0" smtClean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2400" b="1" i="0" dirty="0" smtClean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83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35747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2" name="Group 36"/>
          <p:cNvGrpSpPr/>
          <p:nvPr/>
        </p:nvGrpSpPr>
        <p:grpSpPr>
          <a:xfrm>
            <a:off x="-76200" y="5257800"/>
            <a:ext cx="9372600" cy="756206"/>
            <a:chOff x="-76200" y="5257800"/>
            <a:chExt cx="9372600" cy="756206"/>
          </a:xfrm>
        </p:grpSpPr>
        <p:sp>
          <p:nvSpPr>
            <p:cNvPr id="83" name="Rectangle 82"/>
            <p:cNvSpPr/>
            <p:nvPr/>
          </p:nvSpPr>
          <p:spPr>
            <a:xfrm>
              <a:off x="-76200" y="5562600"/>
              <a:ext cx="93726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 smtClean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                               </a:t>
              </a:r>
              <a:r>
                <a:rPr lang="en-US" sz="2800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</a:t>
              </a:r>
              <a:r>
                <a:rPr lang="en-US" b="0" i="0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  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suffix </a:t>
              </a:r>
              <a:r>
                <a:rPr lang="en-US" b="0" i="0" dirty="0" smtClean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of    </a:t>
              </a:r>
              <a:r>
                <a:rPr lang="en-US" b="1" i="0" dirty="0" smtClean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 smtClean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84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35747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1" name="Content Placeholder 2"/>
          <p:cNvSpPr txBox="1">
            <a:spLocks/>
          </p:cNvSpPr>
          <p:nvPr/>
        </p:nvSpPr>
        <p:spPr>
          <a:xfrm>
            <a:off x="381000" y="4572000"/>
            <a:ext cx="8458200" cy="2133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Paired de Bruijn graph for a collection of paired </a:t>
            </a:r>
            <a:r>
              <a:rPr kumimoji="0" lang="en-US" sz="27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-mers: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 every paired </a:t>
            </a:r>
            <a:r>
              <a:rPr kumimoji="0" lang="en-US" sz="27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k-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</a:t>
            </a:r>
            <a:r>
              <a:rPr kumimoji="0" lang="en-US" sz="27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an edge between its paired prefix and paired suffix. </a:t>
            </a:r>
            <a:endParaRPr kumimoji="0" lang="en-US" sz="27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Glue </a:t>
            </a: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ALL</a:t>
            </a:r>
            <a:r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nodes with identical labels.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295400" y="3421080"/>
            <a:ext cx="1101857" cy="859492"/>
            <a:chOff x="1268425" y="976928"/>
            <a:chExt cx="1101857" cy="859492"/>
          </a:xfrm>
        </p:grpSpPr>
        <p:cxnSp>
          <p:nvCxnSpPr>
            <p:cNvPr id="60" name="Straight Arrow Connector 59"/>
            <p:cNvCxnSpPr>
              <a:stCxn id="57" idx="5"/>
            </p:cNvCxnSpPr>
            <p:nvPr/>
          </p:nvCxnSpPr>
          <p:spPr>
            <a:xfrm rot="16200000" flipH="1">
              <a:off x="1508645" y="1153319"/>
              <a:ext cx="670579" cy="31779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68425" y="1213448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795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76" y="3434210"/>
            <a:ext cx="9212664" cy="651486"/>
            <a:chOff x="-13445" y="2819400"/>
            <a:chExt cx="9212664" cy="651486"/>
          </a:xfrm>
        </p:grpSpPr>
        <p:sp>
          <p:nvSpPr>
            <p:cNvPr id="81" name="TextBox 8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0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8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4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7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3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6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Labeling Nodes in the New Path  </a:t>
            </a:r>
            <a:endParaRPr lang="en-US" b="0" i="0" dirty="0"/>
          </a:p>
        </p:txBody>
      </p:sp>
      <p:sp>
        <p:nvSpPr>
          <p:cNvPr id="221" name="TextBox 220"/>
          <p:cNvSpPr txBox="1"/>
          <p:nvPr/>
        </p:nvSpPr>
        <p:spPr>
          <a:xfrm>
            <a:off x="1640758" y="4267200"/>
            <a:ext cx="600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3-mers as </a:t>
            </a:r>
            <a:r>
              <a:rPr lang="en-US" i="0" dirty="0" smtClean="0">
                <a:solidFill>
                  <a:srgbClr val="0000FF"/>
                </a:solidFill>
              </a:rPr>
              <a:t>edges</a:t>
            </a:r>
            <a:r>
              <a:rPr lang="en-US" i="0" dirty="0" smtClean="0"/>
              <a:t> </a:t>
            </a:r>
            <a:r>
              <a:rPr lang="en-US" b="0" i="0" dirty="0" smtClean="0"/>
              <a:t>and</a:t>
            </a:r>
            <a:r>
              <a:rPr lang="en-US" i="0" dirty="0" smtClean="0"/>
              <a:t> </a:t>
            </a:r>
            <a:r>
              <a:rPr lang="en-US" b="0" i="0" dirty="0" smtClean="0"/>
              <a:t>2-mers as </a:t>
            </a:r>
            <a:r>
              <a:rPr lang="en-US" i="0" dirty="0" smtClean="0">
                <a:solidFill>
                  <a:srgbClr val="0000FF"/>
                </a:solidFill>
              </a:rPr>
              <a:t>nodes</a:t>
            </a:r>
            <a:endParaRPr lang="en-US" i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645315" y="2886075"/>
            <a:ext cx="554960" cy="418094"/>
            <a:chOff x="1618340" y="441923"/>
            <a:chExt cx="554960" cy="418094"/>
          </a:xfrm>
        </p:grpSpPr>
        <p:cxnSp>
          <p:nvCxnSpPr>
            <p:cNvPr id="60" name="Straight Arrow Connector 59"/>
            <p:cNvCxnSpPr>
              <a:stCxn id="57" idx="6"/>
              <a:endCxn id="114" idx="2"/>
            </p:cNvCxnSpPr>
            <p:nvPr/>
          </p:nvCxnSpPr>
          <p:spPr>
            <a:xfrm flipV="1">
              <a:off x="1733244" y="855997"/>
              <a:ext cx="323287" cy="40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618340" y="44192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569240" y="3422666"/>
            <a:ext cx="1087640" cy="850158"/>
            <a:chOff x="2532787" y="2090186"/>
            <a:chExt cx="1087640" cy="850158"/>
          </a:xfrm>
        </p:grpSpPr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>
              <a:stCxn id="115" idx="5"/>
            </p:cNvCxnSpPr>
            <p:nvPr/>
          </p:nvCxnSpPr>
          <p:spPr>
            <a:xfrm rot="16200000" flipH="1">
              <a:off x="2742971" y="2255806"/>
              <a:ext cx="662221" cy="33098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32787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541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10579" cy="616398"/>
            <a:chOff x="7056514" y="6165402"/>
            <a:chExt cx="1010579" cy="616398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569240" y="3422666"/>
            <a:ext cx="1087640" cy="850158"/>
            <a:chOff x="2532787" y="2090186"/>
            <a:chExt cx="1087640" cy="850158"/>
          </a:xfrm>
        </p:grpSpPr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>
              <a:stCxn id="115" idx="5"/>
            </p:cNvCxnSpPr>
            <p:nvPr/>
          </p:nvCxnSpPr>
          <p:spPr>
            <a:xfrm rot="16200000" flipH="1">
              <a:off x="2742971" y="2255806"/>
              <a:ext cx="662221" cy="33098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32787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10579" cy="616398"/>
            <a:chOff x="7056514" y="6165402"/>
            <a:chExt cx="1010579" cy="616398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1760219" y="3286125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95600"/>
            <a:ext cx="554960" cy="410155"/>
            <a:chOff x="2840097" y="1563120"/>
            <a:chExt cx="554960" cy="410155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6312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645315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864640" y="3419941"/>
            <a:ext cx="1045637" cy="864962"/>
            <a:chOff x="3778239" y="3256482"/>
            <a:chExt cx="1045637" cy="864962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>
              <a:stCxn id="127" idx="5"/>
            </p:cNvCxnSpPr>
            <p:nvPr/>
          </p:nvCxnSpPr>
          <p:spPr>
            <a:xfrm rot="16200000" flipH="1">
              <a:off x="3931018" y="3420922"/>
              <a:ext cx="677025" cy="34814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778239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86075"/>
            <a:ext cx="554960" cy="419680"/>
            <a:chOff x="2840097" y="1553595"/>
            <a:chExt cx="554960" cy="419680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5359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864640" y="3419941"/>
            <a:ext cx="1045637" cy="864962"/>
            <a:chOff x="3778239" y="3256482"/>
            <a:chExt cx="1045637" cy="864962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>
              <a:stCxn id="127" idx="5"/>
            </p:cNvCxnSpPr>
            <p:nvPr/>
          </p:nvCxnSpPr>
          <p:spPr>
            <a:xfrm rot="16200000" flipH="1">
              <a:off x="3931018" y="3420922"/>
              <a:ext cx="677025" cy="34814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778239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95600"/>
            <a:ext cx="554960" cy="410155"/>
            <a:chOff x="2840097" y="1563120"/>
            <a:chExt cx="554960" cy="410155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6312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4114800" y="2885703"/>
            <a:ext cx="589988" cy="424447"/>
            <a:chOff x="4013545" y="2480741"/>
            <a:chExt cx="554960" cy="616310"/>
          </a:xfrm>
        </p:grpSpPr>
        <p:cxnSp>
          <p:nvCxnSpPr>
            <p:cNvPr id="134" name="Straight Arrow Connector 133"/>
            <p:cNvCxnSpPr>
              <a:stCxn id="127" idx="6"/>
              <a:endCxn id="143" idx="2"/>
            </p:cNvCxnSpPr>
            <p:nvPr/>
          </p:nvCxnSpPr>
          <p:spPr>
            <a:xfrm>
              <a:off x="4121964" y="3086718"/>
              <a:ext cx="286276" cy="10333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13545" y="2480741"/>
              <a:ext cx="554960" cy="387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GT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4114800" y="2886076"/>
            <a:ext cx="589988" cy="424066"/>
            <a:chOff x="4013545" y="2481292"/>
            <a:chExt cx="554960" cy="615759"/>
          </a:xfrm>
        </p:grpSpPr>
        <p:cxnSp>
          <p:nvCxnSpPr>
            <p:cNvPr id="134" name="Straight Arrow Connector 133"/>
            <p:cNvCxnSpPr>
              <a:stCxn id="127" idx="6"/>
              <a:endCxn id="143" idx="2"/>
            </p:cNvCxnSpPr>
            <p:nvPr/>
          </p:nvCxnSpPr>
          <p:spPr>
            <a:xfrm>
              <a:off x="4121964" y="3086718"/>
              <a:ext cx="286276" cy="10333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13545" y="2481292"/>
              <a:ext cx="554960" cy="38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007640" y="3427058"/>
            <a:ext cx="1073236" cy="871588"/>
            <a:chOff x="4916478" y="4529087"/>
            <a:chExt cx="1073236" cy="871588"/>
          </a:xfrm>
        </p:grpSpPr>
        <p:cxnSp>
          <p:nvCxnSpPr>
            <p:cNvPr id="149" name="Straight Arrow Connector 148"/>
            <p:cNvCxnSpPr>
              <a:stCxn id="144" idx="5"/>
            </p:cNvCxnSpPr>
            <p:nvPr/>
          </p:nvCxnSpPr>
          <p:spPr>
            <a:xfrm rot="16200000" flipH="1">
              <a:off x="5105710" y="4714305"/>
              <a:ext cx="702702" cy="33226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16478" y="4759629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007640" y="3427058"/>
            <a:ext cx="1073236" cy="871588"/>
            <a:chOff x="4916478" y="4529087"/>
            <a:chExt cx="1073236" cy="871588"/>
          </a:xfrm>
        </p:grpSpPr>
        <p:cxnSp>
          <p:nvCxnSpPr>
            <p:cNvPr id="149" name="Straight Arrow Connector 148"/>
            <p:cNvCxnSpPr>
              <a:stCxn id="144" idx="5"/>
            </p:cNvCxnSpPr>
            <p:nvPr/>
          </p:nvCxnSpPr>
          <p:spPr>
            <a:xfrm rot="16200000" flipH="1">
              <a:off x="5105710" y="4714305"/>
              <a:ext cx="702702" cy="33226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16478" y="4759629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0" y="2057400"/>
            <a:ext cx="6777479" cy="2286000"/>
            <a:chOff x="-6464" y="1219200"/>
            <a:chExt cx="6777479" cy="2286000"/>
          </a:xfrm>
        </p:grpSpPr>
        <p:sp>
          <p:nvSpPr>
            <p:cNvPr id="82" name="TextBox 81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942975" y="3275012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>
              <a:stCxn id="128" idx="5"/>
              <a:endCxn id="153" idx="2"/>
            </p:cNvCxnSpPr>
            <p:nvPr/>
          </p:nvCxnSpPr>
          <p:spPr>
            <a:xfrm rot="16200000" flipH="1">
              <a:off x="1646792" y="2703211"/>
              <a:ext cx="404304" cy="78112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2591471" y="331091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82019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5029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5591846" y="3310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0200" y="3090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07076" y="2853714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07795" y="285371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44613" y="2853714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75019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58938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37214" y="2853714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06449" y="2853714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99" name="Group 161"/>
            <p:cNvGrpSpPr/>
            <p:nvPr/>
          </p:nvGrpSpPr>
          <p:grpSpPr>
            <a:xfrm>
              <a:off x="-6464" y="3082504"/>
              <a:ext cx="437940" cy="369332"/>
              <a:chOff x="-6464" y="3108920"/>
              <a:chExt cx="437940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0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1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2" name="Group 153"/>
            <p:cNvGrpSpPr/>
            <p:nvPr/>
          </p:nvGrpSpPr>
          <p:grpSpPr>
            <a:xfrm>
              <a:off x="2195446" y="3126343"/>
              <a:ext cx="445956" cy="369332"/>
              <a:chOff x="4663086" y="3111329"/>
              <a:chExt cx="445956" cy="36933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3" name="Group 152"/>
            <p:cNvGrpSpPr/>
            <p:nvPr/>
          </p:nvGrpSpPr>
          <p:grpSpPr>
            <a:xfrm>
              <a:off x="2775132" y="3126343"/>
              <a:ext cx="476412" cy="369332"/>
              <a:chOff x="5226023" y="3108677"/>
              <a:chExt cx="476412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4" name="Group 151"/>
            <p:cNvGrpSpPr/>
            <p:nvPr/>
          </p:nvGrpSpPr>
          <p:grpSpPr>
            <a:xfrm>
              <a:off x="3395149" y="3116818"/>
              <a:ext cx="476412" cy="369332"/>
              <a:chOff x="5810223" y="3103789"/>
              <a:chExt cx="476412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5" name="Group 150"/>
            <p:cNvGrpSpPr/>
            <p:nvPr/>
          </p:nvGrpSpPr>
          <p:grpSpPr>
            <a:xfrm>
              <a:off x="4015166" y="3126343"/>
              <a:ext cx="471604" cy="369332"/>
              <a:chOff x="6394423" y="3100655"/>
              <a:chExt cx="471604" cy="369332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6" name="Group 121"/>
            <p:cNvGrpSpPr/>
            <p:nvPr/>
          </p:nvGrpSpPr>
          <p:grpSpPr>
            <a:xfrm>
              <a:off x="4630375" y="3116818"/>
              <a:ext cx="437940" cy="369332"/>
              <a:chOff x="7008512" y="309113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7" name="Group 119"/>
            <p:cNvGrpSpPr/>
            <p:nvPr/>
          </p:nvGrpSpPr>
          <p:grpSpPr>
            <a:xfrm>
              <a:off x="5193903" y="3116818"/>
              <a:ext cx="445956" cy="369332"/>
              <a:chOff x="7587644" y="3105362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8" name="Group 116"/>
            <p:cNvGrpSpPr/>
            <p:nvPr/>
          </p:nvGrpSpPr>
          <p:grpSpPr>
            <a:xfrm>
              <a:off x="5773589" y="3135868"/>
              <a:ext cx="445956" cy="369332"/>
              <a:chOff x="8159660" y="3113738"/>
              <a:chExt cx="445956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9" name="Group 113"/>
            <p:cNvGrpSpPr/>
            <p:nvPr/>
          </p:nvGrpSpPr>
          <p:grpSpPr>
            <a:xfrm>
              <a:off x="6358786" y="3116818"/>
              <a:ext cx="412229" cy="369332"/>
              <a:chOff x="8786990" y="3082504"/>
              <a:chExt cx="41222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0" name="Straight Arrow Connector 109"/>
            <p:cNvCxnSpPr/>
            <p:nvPr/>
          </p:nvCxnSpPr>
          <p:spPr>
            <a:xfrm>
              <a:off x="6172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>
            <a:xfrm>
              <a:off x="319154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44202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>
              <a:stCxn id="154" idx="7"/>
              <a:endCxn id="135" idx="3"/>
            </p:cNvCxnSpPr>
            <p:nvPr/>
          </p:nvCxnSpPr>
          <p:spPr>
            <a:xfrm rot="5400000" flipH="1" flipV="1">
              <a:off x="1739056" y="2594675"/>
              <a:ext cx="278706" cy="8314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926301" y="22764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60964" y="16002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84689" y="1524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5350" y="22860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8" name="Group 155"/>
            <p:cNvGrpSpPr/>
            <p:nvPr/>
          </p:nvGrpSpPr>
          <p:grpSpPr>
            <a:xfrm>
              <a:off x="1124508" y="1992868"/>
              <a:ext cx="445956" cy="369332"/>
              <a:chOff x="3482502" y="3117296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2201764" y="2583418"/>
              <a:ext cx="445956" cy="369332"/>
              <a:chOff x="1734359" y="3110180"/>
              <a:chExt cx="445956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192819" y="1935718"/>
              <a:ext cx="453970" cy="369332"/>
              <a:chOff x="2318088" y="3101804"/>
              <a:chExt cx="45397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1" name="Straight Arrow Connector 120"/>
            <p:cNvCxnSpPr/>
            <p:nvPr/>
          </p:nvCxnSpPr>
          <p:spPr>
            <a:xfrm rot="5400000" flipH="1" flipV="1">
              <a:off x="2263764" y="24327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56"/>
            <p:cNvGrpSpPr/>
            <p:nvPr/>
          </p:nvGrpSpPr>
          <p:grpSpPr>
            <a:xfrm>
              <a:off x="1683476" y="1219200"/>
              <a:ext cx="431528" cy="369332"/>
              <a:chOff x="2911989" y="3108224"/>
              <a:chExt cx="43152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rot="16200000" flipV="1">
              <a:off x="2005010" y="15209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 rot="5400000">
              <a:off x="1323892" y="15410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1209202" y="24676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579989" y="2709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7" name="Group 154"/>
            <p:cNvGrpSpPr/>
            <p:nvPr/>
          </p:nvGrpSpPr>
          <p:grpSpPr>
            <a:xfrm>
              <a:off x="1133475" y="2602468"/>
              <a:ext cx="437940" cy="369332"/>
              <a:chOff x="4070871" y="3117296"/>
              <a:chExt cx="437940" cy="369332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-36576" y="990600"/>
            <a:ext cx="9212664" cy="651486"/>
            <a:chOff x="-13445" y="2819400"/>
            <a:chExt cx="9212664" cy="651486"/>
          </a:xfrm>
        </p:grpSpPr>
        <p:sp>
          <p:nvSpPr>
            <p:cNvPr id="221" name="TextBox 22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Arrow Connector 22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7" name="Straight Arrow Connector 22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8" name="Straight Arrow Connector 22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9" name="Straight Arrow Connector 22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0" name="Straight Arrow Connector 22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1" name="TextBox 23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46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295" name="TextBox 29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7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49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1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285" name="TextBox 28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284" name="Oval 2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53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277" name="TextBox 2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6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7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274" name="Oval 2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58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9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269" name="TextBox 26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2" name="Straight Arrow Connector 261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3" name="Straight Arrow Connector 262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4" name="Straight Arrow Connector 263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5" name="Straight Arrow Connector 264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6" name="Straight Arrow Connector 265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149" name="Straight Arrow Connector 148"/>
            <p:cNvCxnSpPr>
              <a:stCxn id="144" idx="6"/>
              <a:endCxn id="156" idx="2"/>
            </p:cNvCxnSpPr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149" name="Straight Arrow Connector 148"/>
            <p:cNvCxnSpPr>
              <a:stCxn id="144" idx="6"/>
              <a:endCxn id="156" idx="2"/>
            </p:cNvCxnSpPr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181"/>
          <p:cNvGrpSpPr/>
          <p:nvPr/>
        </p:nvGrpSpPr>
        <p:grpSpPr>
          <a:xfrm>
            <a:off x="6324600" y="3306881"/>
            <a:ext cx="1066103" cy="1041307"/>
            <a:chOff x="6294514" y="5288081"/>
            <a:chExt cx="1066103" cy="1041307"/>
          </a:xfrm>
        </p:grpSpPr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>
              <a:stCxn id="157" idx="6"/>
            </p:cNvCxnSpPr>
            <p:nvPr/>
          </p:nvCxnSpPr>
          <p:spPr>
            <a:xfrm>
              <a:off x="6650084" y="5288081"/>
              <a:ext cx="340504" cy="83905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94514" y="5638800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0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24600" y="3306881"/>
            <a:ext cx="1066103" cy="1041307"/>
            <a:chOff x="6294514" y="5288081"/>
            <a:chExt cx="1066103" cy="1041307"/>
          </a:xfrm>
        </p:grpSpPr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>
              <a:stCxn id="157" idx="6"/>
            </p:cNvCxnSpPr>
            <p:nvPr/>
          </p:nvCxnSpPr>
          <p:spPr>
            <a:xfrm>
              <a:off x="6650084" y="5288081"/>
              <a:ext cx="340504" cy="83905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94514" y="5638800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6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63" name="Straight Arrow Connector 162"/>
          <p:cNvCxnSpPr>
            <a:stCxn id="157" idx="6"/>
            <a:endCxn id="168" idx="2"/>
          </p:cNvCxnSpPr>
          <p:nvPr/>
        </p:nvCxnSpPr>
        <p:spPr>
          <a:xfrm flipV="1">
            <a:off x="6680170" y="3298766"/>
            <a:ext cx="325188" cy="81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544340" y="28448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182"/>
          <p:cNvGrpSpPr/>
          <p:nvPr/>
        </p:nvGrpSpPr>
        <p:grpSpPr>
          <a:xfrm>
            <a:off x="6981825" y="28873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We Are Not Done with Gluing Yet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838200" y="3141095"/>
            <a:ext cx="6870638" cy="384086"/>
            <a:chOff x="1068739" y="4232117"/>
            <a:chExt cx="6870638" cy="384086"/>
          </a:xfrm>
        </p:grpSpPr>
        <p:cxnSp>
          <p:nvCxnSpPr>
            <p:cNvPr id="154" name="Straight Arrow Connector 153"/>
            <p:cNvCxnSpPr>
              <a:stCxn id="163" idx="6"/>
              <a:endCxn id="164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 smtClean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 smtClean="0">
                    <a:latin typeface="Courier New" pitchFamily="49" charset="0"/>
                    <a:cs typeface="Courier New" pitchFamily="49" charset="0"/>
                  </a:rPr>
                  <a:t>C</a:t>
                </a: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30402" y="4261918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549527" y="4270467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3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0" name="Group 1"/>
          <p:cNvGrpSpPr/>
          <p:nvPr/>
        </p:nvGrpSpPr>
        <p:grpSpPr>
          <a:xfrm>
            <a:off x="1051297" y="2819400"/>
            <a:ext cx="6448270" cy="404213"/>
            <a:chOff x="1281836" y="3910422"/>
            <a:chExt cx="6448270" cy="404213"/>
          </a:xfrm>
        </p:grpSpPr>
        <p:sp>
          <p:nvSpPr>
            <p:cNvPr id="191" name="TextBox 190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 smtClean="0">
                  <a:latin typeface="Courier New" pitchFamily="49" charset="0"/>
                  <a:cs typeface="Courier New" pitchFamily="49" charset="0"/>
                </a:rPr>
                <a:t>T</a:t>
              </a:r>
              <a:endParaRPr lang="en-US" sz="1600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73543" y="391042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 smtClean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sz="1600" b="1" i="0" dirty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81" idx="7"/>
          </p:cNvCxnSpPr>
          <p:nvPr/>
        </p:nvCxnSpPr>
        <p:spPr>
          <a:xfrm flipH="1">
            <a:off x="3096268" y="3683622"/>
            <a:ext cx="2383595" cy="1165405"/>
          </a:xfrm>
          <a:prstGeom prst="curvedConnector4">
            <a:avLst>
              <a:gd name="adj1" fmla="val -9591"/>
              <a:gd name="adj2" fmla="val 5501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81350" y="498140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41007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C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38468" y="480523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59457" y="48006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73912" y="480970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8142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3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788387" y="4800600"/>
            <a:ext cx="383438" cy="350800"/>
            <a:chOff x="5696960" y="4233016"/>
            <a:chExt cx="383438" cy="350800"/>
          </a:xfrm>
        </p:grpSpPr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435871" y="483852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35924" y="482997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655049" y="483852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33800" y="39624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17751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21943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8738" y="51816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Constructing Paired de </a:t>
            </a:r>
            <a:r>
              <a:rPr lang="en-US" sz="3600" b="0" i="0" dirty="0" err="1" smtClean="0">
                <a:latin typeface="+mj-lt"/>
              </a:rPr>
              <a:t>Bruijn</a:t>
            </a:r>
            <a:r>
              <a:rPr lang="en-US" sz="3600" b="0" i="0" dirty="0" smtClean="0">
                <a:latin typeface="+mj-lt"/>
              </a:rPr>
              <a:t> Graph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cxnSp>
        <p:nvCxnSpPr>
          <p:cNvPr id="138" name="Straight Arrow Connector 137"/>
          <p:cNvCxnSpPr>
            <a:stCxn id="161" idx="6"/>
          </p:cNvCxnSpPr>
          <p:nvPr/>
        </p:nvCxnSpPr>
        <p:spPr>
          <a:xfrm>
            <a:off x="2567029" y="4475158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37153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999128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7"/>
          <p:cNvCxnSpPr>
            <a:stCxn id="164" idx="6"/>
          </p:cNvCxnSpPr>
          <p:nvPr/>
        </p:nvCxnSpPr>
        <p:spPr>
          <a:xfrm flipH="1">
            <a:off x="3099382" y="3755357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162300" y="449231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39102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61"/>
          <p:cNvGrpSpPr/>
          <p:nvPr/>
        </p:nvGrpSpPr>
        <p:grpSpPr>
          <a:xfrm>
            <a:off x="1068739" y="4306261"/>
            <a:ext cx="383438" cy="358815"/>
            <a:chOff x="12586" y="3124200"/>
            <a:chExt cx="383438" cy="358815"/>
          </a:xfrm>
        </p:grpSpPr>
        <p:sp>
          <p:nvSpPr>
            <p:cNvPr id="157" name="Oval 15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C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59" name="Oval 158"/>
          <p:cNvSpPr/>
          <p:nvPr/>
        </p:nvSpPr>
        <p:spPr>
          <a:xfrm>
            <a:off x="4583976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661574" y="432049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2237845" y="4309819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3408119" y="357693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4001953" y="358956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150679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3419418" y="431614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040407" y="431151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654862" y="432061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492330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76237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86"/>
          <p:cNvCxnSpPr>
            <a:endCxn id="162" idx="2"/>
          </p:cNvCxnSpPr>
          <p:nvPr/>
        </p:nvCxnSpPr>
        <p:spPr>
          <a:xfrm rot="5400000" flipH="1" flipV="1">
            <a:off x="2903040" y="3837123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76125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4342278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642609" y="4351727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3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211739" y="4343178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75" name="Group 57"/>
          <p:cNvGrpSpPr/>
          <p:nvPr/>
        </p:nvGrpSpPr>
        <p:grpSpPr>
          <a:xfrm>
            <a:off x="2806170" y="4315425"/>
            <a:ext cx="383438" cy="359176"/>
            <a:chOff x="2806170" y="4243690"/>
            <a:chExt cx="383438" cy="359176"/>
          </a:xfrm>
        </p:grpSpPr>
        <p:sp>
          <p:nvSpPr>
            <p:cNvPr id="176" name="Oval 175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96720" y="3615285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9833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548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128759" y="3605760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416821" y="434943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16874" y="434088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635999" y="434943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266825" y="400556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826468" y="39960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395636" y="398651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721640" y="357013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3613546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173189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761407" y="3274862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020916" y="41123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982998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645743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262538" y="460563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990600" y="5710535"/>
            <a:ext cx="512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+mj-lt"/>
              </a:rPr>
              <a:t>Paired de </a:t>
            </a:r>
            <a:r>
              <a:rPr lang="en-US" i="0" dirty="0" err="1" smtClean="0">
                <a:latin typeface="+mj-lt"/>
              </a:rPr>
              <a:t>Bruijn</a:t>
            </a:r>
            <a:r>
              <a:rPr lang="en-US" i="0" dirty="0" smtClean="0">
                <a:latin typeface="+mj-lt"/>
              </a:rPr>
              <a:t> Graph from read-pairs</a:t>
            </a:r>
            <a:endParaRPr lang="en-US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Paired de </a:t>
            </a:r>
            <a:r>
              <a:rPr lang="en-US" dirty="0" err="1" smtClean="0"/>
              <a:t>Bruijn</a:t>
            </a:r>
            <a:r>
              <a:rPr lang="en-US" dirty="0" smtClean="0"/>
              <a:t> </a:t>
            </a:r>
            <a:r>
              <a:rPr lang="en-US" dirty="0"/>
              <a:t>G</a:t>
            </a:r>
            <a:r>
              <a:rPr lang="en-US" dirty="0" smtClean="0"/>
              <a:t>raphs</a:t>
            </a:r>
          </a:p>
        </p:txBody>
      </p:sp>
      <p:pic>
        <p:nvPicPr>
          <p:cNvPr id="35842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8600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2294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3581400"/>
            <a:ext cx="8458200" cy="21336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000000"/>
                </a:solidFill>
              </a:rPr>
              <a:t>Paired de </a:t>
            </a:r>
            <a:r>
              <a:rPr lang="en-US" sz="2700" b="1" dirty="0" err="1" smtClean="0">
                <a:solidFill>
                  <a:srgbClr val="000000"/>
                </a:solidFill>
              </a:rPr>
              <a:t>Bruijn</a:t>
            </a:r>
            <a:r>
              <a:rPr lang="en-US" sz="2700" b="1" dirty="0" smtClean="0">
                <a:solidFill>
                  <a:srgbClr val="000000"/>
                </a:solidFill>
              </a:rPr>
              <a:t> graph for a collection of paired </a:t>
            </a:r>
            <a:r>
              <a:rPr lang="en-US" sz="2700" b="1" i="1" dirty="0" smtClean="0">
                <a:solidFill>
                  <a:srgbClr val="000000"/>
                </a:solidFill>
              </a:rPr>
              <a:t>k</a:t>
            </a:r>
            <a:r>
              <a:rPr lang="en-US" sz="2700" b="1" dirty="0" smtClean="0">
                <a:solidFill>
                  <a:srgbClr val="000000"/>
                </a:solidFill>
              </a:rPr>
              <a:t>-</a:t>
            </a:r>
            <a:r>
              <a:rPr lang="en-US" sz="2700" b="1" dirty="0" err="1" smtClean="0">
                <a:solidFill>
                  <a:srgbClr val="000000"/>
                </a:solidFill>
              </a:rPr>
              <a:t>mers</a:t>
            </a:r>
            <a:r>
              <a:rPr lang="en-US" sz="2700" b="1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2700" dirty="0" smtClean="0">
                <a:solidFill>
                  <a:srgbClr val="000000"/>
                </a:solidFill>
              </a:rPr>
              <a:t>Represent every paired </a:t>
            </a:r>
            <a:r>
              <a:rPr lang="en-US" sz="2700" i="1" dirty="0" smtClean="0">
                <a:solidFill>
                  <a:srgbClr val="000000"/>
                </a:solidFill>
              </a:rPr>
              <a:t>k-</a:t>
            </a:r>
            <a:r>
              <a:rPr lang="en-US" sz="2700" dirty="0" err="1" smtClean="0">
                <a:solidFill>
                  <a:srgbClr val="000000"/>
                </a:solidFill>
              </a:rPr>
              <a:t>mer</a:t>
            </a:r>
            <a:r>
              <a:rPr lang="en-US" sz="2700" b="1" i="1" dirty="0" smtClean="0">
                <a:solidFill>
                  <a:srgbClr val="000000"/>
                </a:solidFill>
              </a:rPr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as an edge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between its paired prefix and paired suffix. </a:t>
            </a:r>
            <a:endParaRPr lang="en-US" sz="2700" b="1" i="1" dirty="0" smtClean="0">
              <a:solidFill>
                <a:srgbClr val="000000"/>
              </a:solidFill>
              <a:sym typeface="Wingdings" pitchFamily="2" charset="2"/>
            </a:endParaRPr>
          </a:p>
          <a:p>
            <a:pPr lvl="1"/>
            <a:r>
              <a:rPr lang="en-US" sz="2700" dirty="0" smtClean="0">
                <a:solidFill>
                  <a:srgbClr val="000000"/>
                </a:solidFill>
                <a:sym typeface="Wingdings" pitchFamily="2" charset="2"/>
              </a:rPr>
              <a:t>Glue </a:t>
            </a:r>
            <a:r>
              <a:rPr lang="en-US" sz="2700" b="1" dirty="0" smtClean="0">
                <a:solidFill>
                  <a:srgbClr val="000000"/>
                </a:solidFill>
                <a:sym typeface="Wingdings" pitchFamily="2" charset="2"/>
              </a:rPr>
              <a:t>ALL</a:t>
            </a:r>
            <a:r>
              <a:rPr lang="en-US" sz="2700" dirty="0" smtClean="0">
                <a:solidFill>
                  <a:srgbClr val="000000"/>
                </a:solidFill>
                <a:sym typeface="Wingdings" pitchFamily="2" charset="2"/>
              </a:rPr>
              <a:t> nodes with identical labels.</a:t>
            </a:r>
          </a:p>
          <a:p>
            <a:pPr>
              <a:buFont typeface="Arial" charset="0"/>
              <a:buNone/>
            </a:pPr>
            <a:endParaRPr lang="en-US" sz="27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0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77" idx="7"/>
          </p:cNvCxnSpPr>
          <p:nvPr/>
        </p:nvCxnSpPr>
        <p:spPr>
          <a:xfrm flipH="1">
            <a:off x="3099382" y="3683622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62300" y="44205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391025" y="441105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 smtClean="0">
                  <a:latin typeface="Courier New" pitchFamily="49" charset="0"/>
                  <a:cs typeface="Courier New" pitchFamily="49" charset="0"/>
                </a:rPr>
                <a:t>C</a:t>
              </a:r>
              <a:endParaRPr lang="en-US" sz="1300" b="1" i="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19418" y="4244412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40407" y="423977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54862" y="4248876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62375" y="441105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3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 smtClean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3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16821" y="4277701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endParaRPr lang="en-US" sz="13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16874" y="4269152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635999" y="4277701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3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smtClean="0">
                <a:latin typeface="+mj-lt"/>
              </a:rPr>
              <a:t>Which Graph Represents a Better Assembly? </a:t>
            </a:r>
            <a:endParaRPr lang="en-US" sz="3600" b="1" i="0" dirty="0" smtClean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endParaRPr lang="en-US" sz="1600" b="1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endParaRPr lang="en-US" sz="1600" b="1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2440" y="40318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82998" y="45339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  <a:endParaRPr lang="en-US" sz="1600" b="1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45743" y="45339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262538" y="45339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b="1" i="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02" y="3035164"/>
            <a:ext cx="3329970" cy="257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763" y="604697"/>
            <a:ext cx="432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dirty="0" smtClean="0">
                <a:latin typeface="+mn-lt"/>
              </a:rPr>
              <a:t>Unique genome reconstruction </a:t>
            </a:r>
          </a:p>
          <a:p>
            <a:pPr algn="ctr"/>
            <a:endParaRPr lang="en-US" sz="2000" b="0" i="0" dirty="0" smtClean="0">
              <a:latin typeface="+mn-lt"/>
            </a:endParaRPr>
          </a:p>
          <a:p>
            <a:pPr algn="ctr"/>
            <a:r>
              <a:rPr lang="en-US" sz="2000" b="0" i="0" dirty="0" smtClean="0">
                <a:latin typeface="+mn-lt"/>
              </a:rPr>
              <a:t> 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211472" y="586217"/>
            <a:ext cx="40833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 smtClean="0">
                <a:latin typeface="+mn-lt"/>
              </a:rPr>
              <a:t>Multiple genome reconstructions </a:t>
            </a:r>
          </a:p>
          <a:p>
            <a:r>
              <a:rPr lang="en-US" sz="2000" b="0" i="0" dirty="0" smtClean="0">
                <a:latin typeface="+mn-lt"/>
              </a:rPr>
              <a:t> </a:t>
            </a:r>
          </a:p>
          <a:p>
            <a:r>
              <a:rPr lang="en-US" sz="2000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</a:t>
            </a:r>
            <a:r>
              <a:rPr lang="en-US" b="0" i="0" dirty="0"/>
              <a:t> 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r>
              <a:rPr lang="en-US" b="0" i="0" dirty="0"/>
              <a:t> </a:t>
            </a:r>
            <a:r>
              <a:rPr lang="en-US" b="0" i="0" dirty="0" smtClean="0"/>
              <a:t>      </a:t>
            </a:r>
          </a:p>
          <a:p>
            <a:r>
              <a:rPr lang="en-US" b="0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b="0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lang="en-US" i="0" dirty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i="0" dirty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i="0" dirty="0" smtClean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i="0" dirty="0" smtClean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62800" y="5257800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5388605"/>
            <a:ext cx="304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0600" y="5638800"/>
            <a:ext cx="306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+mn-lt"/>
              </a:rPr>
              <a:t>Paired de </a:t>
            </a:r>
            <a:r>
              <a:rPr lang="en-US" i="0" dirty="0" err="1" smtClean="0">
                <a:latin typeface="+mn-lt"/>
              </a:rPr>
              <a:t>Bruijn</a:t>
            </a:r>
            <a:r>
              <a:rPr lang="en-US" i="0" dirty="0" smtClean="0">
                <a:latin typeface="+mn-lt"/>
              </a:rPr>
              <a:t> Graph</a:t>
            </a:r>
            <a:endParaRPr lang="en-US" i="0" dirty="0">
              <a:latin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6000" y="5643265"/>
            <a:ext cx="2218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+mn-lt"/>
              </a:rPr>
              <a:t>De </a:t>
            </a:r>
            <a:r>
              <a:rPr lang="en-US" i="0" dirty="0" err="1" smtClean="0">
                <a:latin typeface="+mn-lt"/>
              </a:rPr>
              <a:t>Bruijn</a:t>
            </a:r>
            <a:r>
              <a:rPr lang="en-US" i="0" dirty="0" smtClean="0">
                <a:latin typeface="+mn-lt"/>
              </a:rPr>
              <a:t> Graph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41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7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8" name="Oval 97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0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3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6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7" name="TextBox 106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9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0" name="Oval 109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2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3" name="TextBox 112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5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8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9" name="TextBox 118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1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4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5" name="TextBox 124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7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8" name="TextBox 127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0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1" name="TextBox 130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3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7" name="Straight Arrow Connector 136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8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9" name="TextBox 138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1" name="Straight Arrow Connector 140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234262" y="3305810"/>
            <a:ext cx="27432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rot="16200000" flipH="1">
            <a:off x="1432887" y="3750639"/>
            <a:ext cx="913899" cy="83416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175106" y="5011590"/>
            <a:ext cx="36576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53" name="Group 154"/>
          <p:cNvGrpSpPr/>
          <p:nvPr/>
        </p:nvGrpSpPr>
        <p:grpSpPr>
          <a:xfrm>
            <a:off x="1147849" y="4507468"/>
            <a:ext cx="437940" cy="369332"/>
            <a:chOff x="4070871" y="3117296"/>
            <a:chExt cx="437940" cy="369332"/>
          </a:xfrm>
        </p:grpSpPr>
        <p:sp>
          <p:nvSpPr>
            <p:cNvPr id="154" name="Oval 15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56" name="Group 154"/>
          <p:cNvGrpSpPr/>
          <p:nvPr/>
        </p:nvGrpSpPr>
        <p:grpSpPr>
          <a:xfrm>
            <a:off x="1147849" y="3421618"/>
            <a:ext cx="437940" cy="369332"/>
            <a:chOff x="4070871" y="3117296"/>
            <a:chExt cx="437940" cy="369332"/>
          </a:xfrm>
        </p:grpSpPr>
        <p:sp>
          <p:nvSpPr>
            <p:cNvPr id="157" name="Oval 15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8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9" name="Oval 98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1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1" name="Oval 110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3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2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8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9" name="TextBox 128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2" name="TextBox 131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35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6" name="TextBox 135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8" name="Straight Arrow Connector 137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9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40" name="TextBox 139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2" name="Straight Arrow Connector 141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>
            <a:stCxn id="103" idx="4"/>
            <a:endCxn id="159" idx="0"/>
          </p:cNvCxnSpPr>
          <p:nvPr/>
        </p:nvCxnSpPr>
        <p:spPr>
          <a:xfrm rot="5400000">
            <a:off x="1118812" y="3416658"/>
            <a:ext cx="500618" cy="46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>
            <a:stCxn id="158" idx="6"/>
            <a:endCxn id="115" idx="1"/>
          </p:cNvCxnSpPr>
          <p:nvPr/>
        </p:nvCxnSpPr>
        <p:spPr>
          <a:xfrm>
            <a:off x="1520962" y="3841511"/>
            <a:ext cx="785957" cy="783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Straight Arrow Connector 151"/>
          <p:cNvCxnSpPr>
            <a:endCxn id="155" idx="4"/>
          </p:cNvCxnSpPr>
          <p:nvPr/>
        </p:nvCxnSpPr>
        <p:spPr>
          <a:xfrm rot="16200000" flipV="1">
            <a:off x="1038522" y="4875005"/>
            <a:ext cx="637314" cy="16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54" name="Group 154"/>
          <p:cNvGrpSpPr/>
          <p:nvPr/>
        </p:nvGrpSpPr>
        <p:grpSpPr>
          <a:xfrm>
            <a:off x="1147849" y="4219575"/>
            <a:ext cx="437940" cy="369332"/>
            <a:chOff x="4070871" y="3117296"/>
            <a:chExt cx="437940" cy="369332"/>
          </a:xfrm>
        </p:grpSpPr>
        <p:sp>
          <p:nvSpPr>
            <p:cNvPr id="155" name="Oval 154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57" name="Group 154"/>
          <p:cNvGrpSpPr/>
          <p:nvPr/>
        </p:nvGrpSpPr>
        <p:grpSpPr>
          <a:xfrm>
            <a:off x="1147849" y="3669268"/>
            <a:ext cx="437940" cy="369332"/>
            <a:chOff x="4070871" y="3117296"/>
            <a:chExt cx="437940" cy="369332"/>
          </a:xfrm>
        </p:grpSpPr>
        <p:sp>
          <p:nvSpPr>
            <p:cNvPr id="158" name="Oval 15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2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95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9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95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4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0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9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>
            <a:stCxn id="106" idx="7"/>
            <a:endCxn id="102" idx="3"/>
          </p:cNvCxnSpPr>
          <p:nvPr/>
        </p:nvCxnSpPr>
        <p:spPr>
          <a:xfrm rot="5400000" flipH="1" flipV="1">
            <a:off x="1819584" y="3499054"/>
            <a:ext cx="154413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556623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367253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>
            <a:stCxn id="103" idx="0"/>
            <a:endCxn id="131" idx="4"/>
          </p:cNvCxnSpPr>
          <p:nvPr/>
        </p:nvCxnSpPr>
        <p:spPr>
          <a:xfrm rot="16200000" flipV="1">
            <a:off x="2226821" y="3333642"/>
            <a:ext cx="439156" cy="68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>
            <a:off x="1474370" y="4232504"/>
            <a:ext cx="811632" cy="263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>
            <a:stCxn id="108" idx="4"/>
            <a:endCxn id="112" idx="0"/>
          </p:cNvCxnSpPr>
          <p:nvPr/>
        </p:nvCxnSpPr>
        <p:spPr>
          <a:xfrm rot="16200000" flipH="1">
            <a:off x="2179798" y="4945681"/>
            <a:ext cx="487831" cy="82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86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9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2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17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1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86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9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2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1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4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17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1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95600" y="53340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961988" y="56388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>
            <a:stCxn id="99" idx="6"/>
            <a:endCxn id="102" idx="6"/>
          </p:cNvCxnSpPr>
          <p:nvPr/>
        </p:nvCxnSpPr>
        <p:spPr>
          <a:xfrm flipH="1">
            <a:off x="2365601" y="5355346"/>
            <a:ext cx="223114" cy="462088"/>
          </a:xfrm>
          <a:prstGeom prst="curvedConnector3">
            <a:avLst>
              <a:gd name="adj1" fmla="val -10245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>
            <a:stCxn id="102" idx="2"/>
          </p:cNvCxnSpPr>
          <p:nvPr/>
        </p:nvCxnSpPr>
        <p:spPr>
          <a:xfrm rot="10800000">
            <a:off x="1381309" y="5525150"/>
            <a:ext cx="655108" cy="292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057400"/>
            <a:ext cx="4608078" cy="3832086"/>
            <a:chOff x="0" y="2057400"/>
            <a:chExt cx="4608078" cy="3832086"/>
          </a:xfrm>
        </p:grpSpPr>
        <p:sp>
          <p:nvSpPr>
            <p:cNvPr id="66" name="TextBox 65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11530" y="555093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83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86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9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2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5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8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1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4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7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5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9" name="Straight Arrow Connector 118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2" name="Straight Arrow Connector 121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De </a:t>
            </a:r>
            <a:r>
              <a:rPr lang="en-US" b="0" i="0" dirty="0" err="1" smtClean="0"/>
              <a:t>Bruijn</a:t>
            </a:r>
            <a:r>
              <a:rPr lang="en-US" b="0" i="0" dirty="0" smtClean="0"/>
              <a:t> Graph of </a:t>
            </a:r>
            <a:r>
              <a:rPr lang="en-US" i="0" kern="0" dirty="0" smtClean="0">
                <a:solidFill>
                  <a:srgbClr val="000000"/>
                </a:solidFill>
                <a:latin typeface="Calibri" pitchFamily="34" charset="0"/>
                <a:ea typeface="Times New Roman"/>
              </a:rPr>
              <a:t>TA</a:t>
            </a:r>
            <a:r>
              <a:rPr lang="en-US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 smtClean="0">
                <a:solidFill>
                  <a:srgbClr val="FF0000"/>
                </a:solidFill>
                <a:latin typeface="Calibri" pitchFamily="34" charset="0"/>
                <a:ea typeface="Times New Roman"/>
              </a:rPr>
              <a:t>CC</a:t>
            </a:r>
            <a:r>
              <a:rPr lang="en-US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 smtClean="0">
                <a:solidFill>
                  <a:srgbClr val="00B050"/>
                </a:solidFill>
                <a:latin typeface="Calibri" pitchFamily="34" charset="0"/>
                <a:ea typeface="Times New Roman"/>
              </a:rPr>
              <a:t>GG</a:t>
            </a:r>
            <a:r>
              <a:rPr lang="en-US" i="0" kern="0" dirty="0" smtClean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 smtClean="0">
                <a:solidFill>
                  <a:srgbClr val="7030A0"/>
                </a:solidFill>
                <a:latin typeface="Calibri" pitchFamily="34" charset="0"/>
                <a:ea typeface="Times New Roman"/>
              </a:rPr>
              <a:t>TT</a:t>
            </a:r>
            <a:r>
              <a:rPr lang="en-US" b="0" i="0" dirty="0" smtClean="0"/>
              <a:t>   </a:t>
            </a:r>
            <a:endParaRPr lang="en-US" b="0" i="0" dirty="0"/>
          </a:p>
        </p:txBody>
      </p:sp>
      <p:sp>
        <p:nvSpPr>
          <p:cNvPr id="2" name="TextBox 1"/>
          <p:cNvSpPr txBox="1"/>
          <p:nvPr/>
        </p:nvSpPr>
        <p:spPr>
          <a:xfrm>
            <a:off x="4800600" y="3653814"/>
            <a:ext cx="40386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0" i="0" dirty="0" smtClean="0">
                <a:latin typeface="+mn-lt"/>
              </a:rPr>
              <a:t>Where is the </a:t>
            </a:r>
            <a:r>
              <a:rPr lang="en-US" sz="3200" b="0" dirty="0" smtClean="0">
                <a:latin typeface="+mn-lt"/>
              </a:rPr>
              <a:t>Genome</a:t>
            </a:r>
            <a:r>
              <a:rPr lang="en-US" sz="3200" b="0" i="0" dirty="0" smtClean="0">
                <a:latin typeface="+mn-lt"/>
              </a:rPr>
              <a:t> </a:t>
            </a:r>
          </a:p>
          <a:p>
            <a:r>
              <a:rPr lang="en-US" sz="3200" b="0" i="0" dirty="0" smtClean="0">
                <a:latin typeface="+mn-lt"/>
              </a:rPr>
              <a:t>hiding in this graph?</a:t>
            </a:r>
            <a:endParaRPr lang="en-US" sz="3200" b="0" i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/>
          </p:cNvSpPr>
          <p:nvPr/>
        </p:nvSpPr>
        <p:spPr>
          <a:xfrm>
            <a:off x="4857601" y="3746051"/>
            <a:ext cx="4133999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0" i="0" dirty="0" smtClean="0">
                <a:latin typeface="+mn-lt"/>
              </a:rPr>
              <a:t>What are we trying to find in this graph?   </a:t>
            </a:r>
            <a:endParaRPr lang="en-US" sz="3200" b="0" i="0" dirty="0">
              <a:latin typeface="+mn-lt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3514725" y="4143375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>
            <a:off x="2590800" y="4143375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>
            <a:off x="1524000" y="4114800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16200000" flipV="1">
            <a:off x="912878" y="4712308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5" name="Straight Arrow Connector 114"/>
          <p:cNvCxnSpPr/>
          <p:nvPr/>
        </p:nvCxnSpPr>
        <p:spPr>
          <a:xfrm rot="10800000" flipV="1">
            <a:off x="1545901" y="534858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1" name="Straight Arrow Connector 175"/>
          <p:cNvCxnSpPr/>
          <p:nvPr/>
        </p:nvCxnSpPr>
        <p:spPr>
          <a:xfrm rot="5400000" flipH="1" flipV="1">
            <a:off x="2428502" y="5353424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>
          <a:xfrm rot="5400000">
            <a:off x="2009218" y="4753533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68"/>
          <p:cNvCxnSpPr/>
          <p:nvPr/>
        </p:nvCxnSpPr>
        <p:spPr>
          <a:xfrm rot="16200000" flipH="1">
            <a:off x="1883276" y="3822303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rot="5400000">
            <a:off x="980723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rot="5400000">
            <a:off x="1348005" y="2376270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rot="16200000" flipV="1">
            <a:off x="2023605" y="2356172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2014641" y="3541470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126"/>
          <p:cNvCxnSpPr/>
          <p:nvPr/>
        </p:nvCxnSpPr>
        <p:spPr>
          <a:xfrm rot="16200000" flipH="1">
            <a:off x="1881166" y="3597776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942975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381000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9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24249" y="54864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05049" y="5518523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3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4" name="Oval 83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4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87" name="TextBox 86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4" name="Straight Arrow Connector 113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8" name="Straight Arrow Connector 117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120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75"/>
          <p:cNvCxnSpPr/>
          <p:nvPr/>
        </p:nvCxnSpPr>
        <p:spPr>
          <a:xfrm rot="5400000" flipH="1" flipV="1">
            <a:off x="2423749" y="5355720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 rot="10800000" flipV="1">
            <a:off x="1545901" y="535534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It Was Always There! </a:t>
            </a:r>
            <a:endParaRPr lang="en-US" b="0" i="0" dirty="0"/>
          </a:p>
        </p:txBody>
      </p:sp>
      <p:sp>
        <p:nvSpPr>
          <p:cNvPr id="131" name="Content Placeholder 3"/>
          <p:cNvSpPr txBox="1">
            <a:spLocks/>
          </p:cNvSpPr>
          <p:nvPr/>
        </p:nvSpPr>
        <p:spPr>
          <a:xfrm>
            <a:off x="4753223" y="3289690"/>
            <a:ext cx="4256306" cy="20656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b="0" i="0" dirty="0" smtClean="0"/>
              <a:t>An </a:t>
            </a:r>
            <a:r>
              <a:rPr lang="en-US" sz="3200" i="0" dirty="0" err="1" smtClean="0"/>
              <a:t>Eulerian</a:t>
            </a:r>
            <a:r>
              <a:rPr lang="en-US" sz="3200" i="0" dirty="0" smtClean="0"/>
              <a:t> </a:t>
            </a:r>
            <a:r>
              <a:rPr lang="en-US" sz="3200" b="1" i="0" dirty="0" smtClean="0"/>
              <a:t>path</a:t>
            </a:r>
            <a:r>
              <a:rPr lang="en-US" sz="3200" b="0" i="0" dirty="0" smtClean="0"/>
              <a:t> in a graph is a path that visits each </a:t>
            </a:r>
            <a:r>
              <a:rPr lang="en-US" sz="3200" i="0" dirty="0" smtClean="0">
                <a:solidFill>
                  <a:srgbClr val="0000FF"/>
                </a:solidFill>
              </a:rPr>
              <a:t>edge</a:t>
            </a:r>
            <a:r>
              <a:rPr lang="en-US" sz="3200" b="0" i="0" dirty="0" smtClean="0"/>
              <a:t> exactly once.</a:t>
            </a:r>
          </a:p>
          <a:p>
            <a:pPr lvl="1" fontAlgn="auto">
              <a:spcAft>
                <a:spcPts val="0"/>
              </a:spcAft>
              <a:defRPr/>
            </a:pPr>
            <a:endParaRPr lang="en-US" b="0" i="0" dirty="0"/>
          </a:p>
        </p:txBody>
      </p:sp>
      <p:sp>
        <p:nvSpPr>
          <p:cNvPr id="137" name="Rectangle 136"/>
          <p:cNvSpPr/>
          <p:nvPr/>
        </p:nvSpPr>
        <p:spPr>
          <a:xfrm>
            <a:off x="909724" y="1047690"/>
            <a:ext cx="61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339796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1474544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1646160" y="10476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1790526" y="10476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1934892" y="10476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2098494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2233242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2404858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2576474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2748090" y="10476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2911692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3046440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3218056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3352800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smtClean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9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2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300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31" grpId="0" build="p" animBg="1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 smtClean="0"/>
              <a:t>Eulerian</a:t>
            </a:r>
            <a:r>
              <a:rPr lang="en-US" b="0" i="0" dirty="0" smtClean="0"/>
              <a:t> Path Problem    </a:t>
            </a:r>
            <a:endParaRPr lang="en-US" b="0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 smtClean="0">
                <a:latin typeface="+mj-lt"/>
              </a:rPr>
              <a:t>Eulerian</a:t>
            </a:r>
            <a:r>
              <a:rPr lang="en-US" sz="2600" i="0" dirty="0" smtClean="0">
                <a:latin typeface="+mj-lt"/>
              </a:rPr>
              <a:t> </a:t>
            </a:r>
            <a:r>
              <a:rPr lang="en-US" sz="2600" i="0" dirty="0">
                <a:latin typeface="+mj-lt"/>
              </a:rPr>
              <a:t>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an </a:t>
            </a:r>
            <a:r>
              <a:rPr lang="en-US" sz="2600" b="0" i="0" dirty="0" err="1" smtClean="0">
                <a:latin typeface="+mj-lt"/>
              </a:rPr>
              <a:t>Eulerian</a:t>
            </a:r>
            <a:r>
              <a:rPr lang="en-US" sz="2600" b="0" i="0" dirty="0" smtClean="0"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path in a graph. </a:t>
            </a:r>
            <a:endParaRPr lang="en-US" sz="2600" b="0" i="0" dirty="0" smtClean="0">
              <a:latin typeface="+mj-lt"/>
            </a:endParaRP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b="0" i="0" dirty="0" smtClean="0">
                <a:latin typeface="+mj-lt"/>
              </a:rPr>
              <a:t>edge </a:t>
            </a:r>
            <a:r>
              <a:rPr lang="en-US" sz="2600" b="0" i="0" dirty="0">
                <a:latin typeface="+mj-lt"/>
              </a:rPr>
              <a:t>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6600"/>
            <a:ext cx="6324600" cy="34290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3886200" y="4724400"/>
            <a:ext cx="3048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29200" y="3581400"/>
            <a:ext cx="1905000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952" y="4800600"/>
            <a:ext cx="1842248" cy="12192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4800600"/>
            <a:ext cx="1071283" cy="120127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10000" y="3581400"/>
            <a:ext cx="1131793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3734187" y="3581400"/>
            <a:ext cx="1147096" cy="1071282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729705" y="4818528"/>
            <a:ext cx="1147096" cy="1201271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" descr="Euler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33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Versus Hamiltonian Paths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 smtClean="0">
                <a:latin typeface="+mj-lt"/>
              </a:rPr>
              <a:t>Eulerian</a:t>
            </a:r>
            <a:r>
              <a:rPr lang="en-US" sz="2600" i="0" dirty="0" smtClean="0">
                <a:latin typeface="+mj-lt"/>
              </a:rPr>
              <a:t> </a:t>
            </a:r>
            <a:r>
              <a:rPr lang="en-US" sz="2600" i="0" dirty="0">
                <a:latin typeface="+mj-lt"/>
              </a:rPr>
              <a:t>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an </a:t>
            </a:r>
            <a:r>
              <a:rPr lang="en-US" sz="2600" i="0" dirty="0" err="1" smtClean="0">
                <a:solidFill>
                  <a:srgbClr val="0000FF"/>
                </a:solidFill>
                <a:latin typeface="+mj-lt"/>
              </a:rPr>
              <a:t>Eulerian</a:t>
            </a:r>
            <a:r>
              <a:rPr lang="en-US" sz="2600" b="0" i="0" dirty="0" smtClean="0"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path in a graph. </a:t>
            </a:r>
            <a:endParaRPr lang="en-US" sz="2600" b="0" i="0" dirty="0" smtClean="0">
              <a:latin typeface="+mj-lt"/>
            </a:endParaRP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 smtClean="0">
                <a:solidFill>
                  <a:srgbClr val="0000FF"/>
                </a:solidFill>
                <a:latin typeface="+mj-lt"/>
              </a:rPr>
              <a:t>edge</a:t>
            </a:r>
            <a:r>
              <a:rPr lang="en-US" sz="2600" b="0" i="0" dirty="0" smtClean="0"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619" y="3200400"/>
            <a:ext cx="8852041" cy="20928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</a:t>
            </a:r>
            <a:r>
              <a:rPr lang="en-US" sz="2600" b="0" i="0" dirty="0">
                <a:latin typeface="+mj-lt"/>
              </a:rPr>
              <a:t>a </a:t>
            </a:r>
            <a:r>
              <a:rPr lang="en-US" sz="2600" i="0" dirty="0">
                <a:solidFill>
                  <a:srgbClr val="FF0000"/>
                </a:solidFill>
                <a:latin typeface="+mj-lt"/>
              </a:rPr>
              <a:t>Hamiltonian</a:t>
            </a:r>
            <a:r>
              <a:rPr lang="en-US" sz="2600" b="0" i="0" dirty="0">
                <a:latin typeface="+mj-lt"/>
              </a:rPr>
              <a:t> path in a graph. </a:t>
            </a:r>
            <a:endParaRPr lang="en-US" sz="2600" b="0" i="0" dirty="0" smtClean="0">
              <a:latin typeface="+mj-lt"/>
            </a:endParaRP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FF0000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pic>
        <p:nvPicPr>
          <p:cNvPr id="7" name="Picture 3" descr="Eule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5" y="3621488"/>
            <a:ext cx="94439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50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9325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latin typeface="+mn-lt"/>
              </a:rPr>
              <a:t>TA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0503" y="2871066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latin typeface="+mn-lt"/>
              </a:rPr>
              <a:t>A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21045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821184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</a:t>
            </a:r>
            <a:endParaRPr lang="en-US" sz="1600" b="1" i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431909" y="287106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CC</a:t>
            </a:r>
            <a:endParaRPr lang="en-US" sz="1600" b="1" i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056292" y="287106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CC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674263" y="287106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6818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878914" y="2871066"/>
            <a:ext cx="54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</a:t>
            </a:r>
            <a:endParaRPr lang="en-US" sz="1600" b="1" i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512082" y="2871066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GG</a:t>
            </a:r>
            <a:endParaRPr lang="en-US" sz="1600" b="1" i="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181349" y="28710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GG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44204" y="287106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B050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460572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ATG</a:t>
            </a:r>
            <a:endParaRPr lang="en-US" sz="1600" b="1" i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8071297" y="2871066"/>
            <a:ext cx="51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 smtClean="0">
                <a:solidFill>
                  <a:srgbClr val="7030A0"/>
                </a:solidFill>
                <a:latin typeface="+mn-lt"/>
              </a:rPr>
              <a:t>T</a:t>
            </a:r>
            <a:endParaRPr lang="en-US" sz="1600" b="1" i="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672978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 smtClean="0">
                <a:solidFill>
                  <a:srgbClr val="7030A0"/>
                </a:solidFill>
                <a:latin typeface="+mn-lt"/>
              </a:rPr>
              <a:t>TT</a:t>
            </a:r>
            <a:endParaRPr lang="en-US" sz="1600" b="1" i="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Representing a Genome as a Path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98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376" y="1466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0" i="0" dirty="0" smtClean="0">
                <a:latin typeface="+mj-lt"/>
              </a:rPr>
              <a:t>What Problem Would You Prefer to Solve? </a:t>
            </a:r>
            <a:endParaRPr lang="en-US" sz="3600" b="0" i="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r="872"/>
          <a:stretch/>
        </p:blipFill>
        <p:spPr bwMode="auto">
          <a:xfrm>
            <a:off x="31376" y="1219200"/>
            <a:ext cx="5759824" cy="1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77" y="806824"/>
            <a:ext cx="3329970" cy="257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337974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/>
              <a:t>Hamiltonian Path Problem</a:t>
            </a:r>
            <a:endParaRPr lang="en-US" b="0" i="0" dirty="0"/>
          </a:p>
        </p:txBody>
      </p:sp>
      <p:sp>
        <p:nvSpPr>
          <p:cNvPr id="146" name="TextBox 145"/>
          <p:cNvSpPr txBox="1"/>
          <p:nvPr/>
        </p:nvSpPr>
        <p:spPr>
          <a:xfrm>
            <a:off x="5908159" y="3379741"/>
            <a:ext cx="331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 smtClean="0"/>
              <a:t>Eulerian</a:t>
            </a:r>
            <a:r>
              <a:rPr lang="en-US" b="0" i="0" dirty="0" smtClean="0"/>
              <a:t> Path Problem</a:t>
            </a:r>
            <a:endParaRPr lang="en-US" b="0" i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4000797"/>
            <a:ext cx="7543800" cy="2133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en-US" b="0" i="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3100" b="0" i="0" dirty="0" smtClean="0">
                <a:latin typeface="+mj-lt"/>
                <a:cs typeface="Times New Roman" pitchFamily="18" charset="0"/>
              </a:rPr>
              <a:t>While Euler solved the </a:t>
            </a:r>
            <a:r>
              <a:rPr lang="en-US" altLang="en-US" sz="3100" b="0" i="0" dirty="0" err="1" smtClean="0">
                <a:latin typeface="+mj-lt"/>
                <a:cs typeface="Times New Roman" pitchFamily="18" charset="0"/>
              </a:rPr>
              <a:t>Eulerian</a:t>
            </a:r>
            <a:r>
              <a:rPr lang="en-US" altLang="en-US" sz="3100" b="0" i="0" dirty="0" smtClean="0">
                <a:latin typeface="+mj-lt"/>
                <a:cs typeface="Times New Roman" pitchFamily="18" charset="0"/>
              </a:rPr>
              <a:t> Path Problem (even for a city with a million bridges), nobody has developed a fast algorithm for the Hamiltonian Path Problem yet.  </a:t>
            </a:r>
            <a:r>
              <a:rPr lang="en-US" altLang="en-US" sz="3100" b="1" i="0" dirty="0" smtClean="0">
                <a:solidFill>
                  <a:srgbClr val="1C20CE"/>
                </a:solidFill>
                <a:latin typeface="+mj-lt"/>
                <a:cs typeface="Times New Roman" pitchFamily="18" charset="0"/>
              </a:rPr>
              <a:t>  </a:t>
            </a:r>
          </a:p>
        </p:txBody>
      </p:sp>
      <p:pic>
        <p:nvPicPr>
          <p:cNvPr id="9" name="Picture 4" descr="http://ethiopia2010.edublogs.org/files/2010/04/sad-and-happ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57" y="4114800"/>
            <a:ext cx="1460576" cy="190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84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cs typeface="Arial" charset="0"/>
              </a:rPr>
              <a:t>NP-Complete Problems</a:t>
            </a:r>
          </a:p>
        </p:txBody>
      </p:sp>
      <p:sp>
        <p:nvSpPr>
          <p:cNvPr id="182275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124199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  <a:cs typeface="Times New Roman" pitchFamily="18" charset="0"/>
              </a:rPr>
              <a:t>The Hamiltonian Path Problem belongs to a collection containing thousands of computational problems for which no fast algorithms are known.</a:t>
            </a:r>
            <a:endParaRPr lang="en-US" altLang="en-US" i="1" dirty="0" smtClean="0">
              <a:latin typeface="+mj-lt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3962400"/>
            <a:ext cx="423386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76800" y="4343400"/>
            <a:ext cx="381952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“I can't find an efficient algorithm, I </a:t>
            </a:r>
            <a:r>
              <a:rPr lang="en-US" altLang="en-US" dirty="0" smtClean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must not be working hard enough.</a:t>
            </a: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”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76400" y="6423819"/>
            <a:ext cx="601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From </a:t>
            </a:r>
            <a:r>
              <a:rPr lang="en-US" altLang="en-US" sz="1800" b="0" dirty="0" err="1">
                <a:latin typeface="+mj-lt"/>
                <a:ea typeface="MS PGothic" pitchFamily="34" charset="-128"/>
                <a:cs typeface="Arial" charset="0"/>
              </a:rPr>
              <a:t>Garey</a:t>
            </a: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 and Johnson. Computers and Intractability. 1979</a:t>
            </a:r>
          </a:p>
        </p:txBody>
      </p:sp>
    </p:spTree>
    <p:extLst>
      <p:ext uri="{BB962C8B-B14F-4D97-AF65-F5344CB8AC3E}">
        <p14:creationId xmlns:p14="http://schemas.microsoft.com/office/powerpoint/2010/main" val="99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Change of Attitude</a:t>
            </a:r>
          </a:p>
        </p:txBody>
      </p:sp>
      <p:pic>
        <p:nvPicPr>
          <p:cNvPr id="18432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3944"/>
            <a:ext cx="3962400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8"/>
          <p:cNvSpPr>
            <a:spLocks noChangeArrowheads="1"/>
          </p:cNvSpPr>
          <p:nvPr/>
        </p:nvSpPr>
        <p:spPr bwMode="auto">
          <a:xfrm>
            <a:off x="4562475" y="4124235"/>
            <a:ext cx="441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“I can't find an efficient algorithm, because no such algorithm is possible.”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76400" y="6423819"/>
            <a:ext cx="601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From </a:t>
            </a:r>
            <a:r>
              <a:rPr lang="en-US" altLang="en-US" sz="1800" b="0" dirty="0" err="1">
                <a:latin typeface="+mj-lt"/>
                <a:ea typeface="MS PGothic" pitchFamily="34" charset="-128"/>
                <a:cs typeface="Arial" charset="0"/>
              </a:rPr>
              <a:t>Garey</a:t>
            </a: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 and Johnson. Computers and Intractability. 1979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812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 smtClean="0">
                <a:cs typeface="Times New Roman" pitchFamily="18" charset="0"/>
              </a:rPr>
              <a:t>That would be an excellent argument, but the question of whether or not NP-Complete problems can be solved efficiently is one of seven </a:t>
            </a:r>
            <a:r>
              <a:rPr lang="en-US" altLang="en-US" b="1" dirty="0" smtClean="0">
                <a:cs typeface="Times New Roman" pitchFamily="18" charset="0"/>
              </a:rPr>
              <a:t>Millennium Problems</a:t>
            </a:r>
            <a:r>
              <a:rPr lang="en-US" altLang="en-US" dirty="0" smtClean="0">
                <a:cs typeface="Times New Roman" pitchFamily="18" charset="0"/>
              </a:rPr>
              <a:t> in mathematics.  </a:t>
            </a:r>
          </a:p>
          <a:p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86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592512"/>
            <a:ext cx="35591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Rectangle 9"/>
          <p:cNvSpPr>
            <a:spLocks noChangeArrowheads="1"/>
          </p:cNvSpPr>
          <p:nvPr/>
        </p:nvSpPr>
        <p:spPr bwMode="auto">
          <a:xfrm>
            <a:off x="4343400" y="4124234"/>
            <a:ext cx="4114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</a:t>
            </a: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I can't find an efficient algorithm, but neither can all these famous people.”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The Modern State of Affairs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3820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sz="3200" b="0" i="0" dirty="0">
                <a:latin typeface="+mn-lt"/>
                <a:cs typeface="Times New Roman" pitchFamily="18" charset="0"/>
              </a:rPr>
              <a:t>NP-Complete problems are all equivalent: find an efficient solution to one, and you have an efficient solution to them all</a:t>
            </a:r>
            <a:r>
              <a:rPr lang="en-US" altLang="en-US" sz="3200" b="0" i="0" dirty="0" smtClean="0">
                <a:latin typeface="+mn-lt"/>
                <a:cs typeface="Times New Roman" pitchFamily="18" charset="0"/>
              </a:rPr>
              <a:t>.</a:t>
            </a:r>
            <a:endParaRPr lang="en-US" altLang="en-US" sz="3200" b="0" i="0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</a:t>
            </a:r>
            <a:r>
              <a:rPr lang="en-US" altLang="en-US" dirty="0" smtClean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i="0" dirty="0" smtClean="0">
                <a:solidFill>
                  <a:srgbClr val="0000FF"/>
                </a:solidFill>
                <a:latin typeface="Calibri" pitchFamily="34" charset="0"/>
              </a:rPr>
              <a:t>De </a:t>
            </a:r>
            <a:r>
              <a:rPr lang="en-US" altLang="en-US" sz="2800" i="0" dirty="0" err="1" smtClean="0">
                <a:solidFill>
                  <a:srgbClr val="0000FF"/>
                </a:solidFill>
                <a:latin typeface="Calibri" pitchFamily="34" charset="0"/>
              </a:rPr>
              <a:t>Bruijn</a:t>
            </a:r>
            <a:r>
              <a:rPr lang="en-US" altLang="en-US" sz="2800" i="0" dirty="0" smtClean="0">
                <a:solidFill>
                  <a:srgbClr val="0000FF"/>
                </a:solidFill>
                <a:latin typeface="Calibri" pitchFamily="34" charset="0"/>
              </a:rPr>
              <a:t> Graphs</a:t>
            </a: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 smtClean="0"/>
              <a:t>Eulerian</a:t>
            </a:r>
            <a:r>
              <a:rPr lang="en-US" b="0" i="0" dirty="0" smtClean="0"/>
              <a:t> Path Problem    </a:t>
            </a:r>
            <a:endParaRPr lang="en-US" b="0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926302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 smtClean="0">
                <a:latin typeface="+mj-lt"/>
              </a:rPr>
              <a:t>Eulerian</a:t>
            </a:r>
            <a:r>
              <a:rPr lang="en-US" sz="2600" i="0" dirty="0" smtClean="0">
                <a:latin typeface="+mj-lt"/>
              </a:rPr>
              <a:t> </a:t>
            </a:r>
            <a:r>
              <a:rPr lang="en-US" sz="2600" i="0" dirty="0">
                <a:latin typeface="+mj-lt"/>
              </a:rPr>
              <a:t>Path 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an </a:t>
            </a:r>
            <a:r>
              <a:rPr lang="en-US" sz="2600" i="0" dirty="0" err="1" smtClean="0">
                <a:solidFill>
                  <a:srgbClr val="0000FF"/>
                </a:solidFill>
                <a:latin typeface="+mj-lt"/>
              </a:rPr>
              <a:t>Eulerian</a:t>
            </a:r>
            <a:r>
              <a:rPr lang="en-US" sz="2600" b="0" i="0" dirty="0" smtClean="0"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path in a graph. </a:t>
            </a:r>
            <a:endParaRPr lang="en-US" sz="2600" b="0" i="0" dirty="0" smtClean="0">
              <a:latin typeface="+mj-lt"/>
            </a:endParaRP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 smtClean="0">
                <a:solidFill>
                  <a:srgbClr val="0000FF"/>
                </a:solidFill>
                <a:latin typeface="+mj-lt"/>
              </a:rPr>
              <a:t>edge</a:t>
            </a:r>
            <a:r>
              <a:rPr lang="en-US" sz="2600" b="0" i="0" dirty="0" smtClean="0"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6665" y="3973703"/>
            <a:ext cx="4648200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0" i="0" dirty="0" smtClean="0">
                <a:latin typeface="+mj-lt"/>
              </a:rPr>
              <a:t>We constructed the de </a:t>
            </a:r>
            <a:r>
              <a:rPr lang="en-US" sz="2800" b="0" i="0" dirty="0" err="1" smtClean="0">
                <a:latin typeface="+mj-lt"/>
              </a:rPr>
              <a:t>Bruijn</a:t>
            </a:r>
            <a:r>
              <a:rPr lang="en-US" sz="2800" b="0" i="0" dirty="0" smtClean="0">
                <a:latin typeface="+mj-lt"/>
              </a:rPr>
              <a:t> graph from </a:t>
            </a:r>
            <a:r>
              <a:rPr lang="en-US" sz="2800" b="0" dirty="0" smtClean="0">
                <a:latin typeface="+mj-lt"/>
              </a:rPr>
              <a:t>Genome</a:t>
            </a:r>
            <a:r>
              <a:rPr lang="en-US" sz="2800" b="0" i="0" dirty="0" smtClean="0">
                <a:latin typeface="+mj-lt"/>
              </a:rPr>
              <a:t>, but in reality, </a:t>
            </a:r>
            <a:r>
              <a:rPr lang="en-US" sz="2800" b="0" dirty="0" smtClean="0">
                <a:latin typeface="+mj-lt"/>
              </a:rPr>
              <a:t>Genome</a:t>
            </a:r>
            <a:r>
              <a:rPr lang="en-US" sz="2800" b="0" i="0" dirty="0" smtClean="0">
                <a:latin typeface="+mj-lt"/>
              </a:rPr>
              <a:t> is unknown! </a:t>
            </a:r>
            <a:endParaRPr lang="en-US" sz="2800" b="0" i="0" dirty="0">
              <a:latin typeface="+mj-lt"/>
            </a:endParaRPr>
          </a:p>
        </p:txBody>
      </p:sp>
      <p:pic>
        <p:nvPicPr>
          <p:cNvPr id="7" name="Picture 3" descr="Eule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Pic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24200"/>
            <a:ext cx="328394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9525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100" i="0" dirty="0"/>
              <a:t>W</a:t>
            </a:r>
            <a:r>
              <a:rPr lang="en-US" sz="3100" i="0" dirty="0" smtClean="0"/>
              <a:t>hat We Have Done</a:t>
            </a:r>
            <a:r>
              <a:rPr lang="en-US" sz="3100" b="0" i="0" dirty="0" smtClean="0"/>
              <a:t>: From </a:t>
            </a:r>
            <a:r>
              <a:rPr lang="en-US" sz="3100" b="0" dirty="0" smtClean="0"/>
              <a:t>Genome</a:t>
            </a:r>
            <a:r>
              <a:rPr lang="en-US" sz="3100" b="0" i="0" dirty="0" smtClean="0"/>
              <a:t> to de </a:t>
            </a:r>
            <a:r>
              <a:rPr lang="en-US" sz="3100" b="0" i="0" dirty="0" err="1" smtClean="0"/>
              <a:t>Bruijn</a:t>
            </a:r>
            <a:r>
              <a:rPr lang="en-US" sz="3100" b="0" i="0" dirty="0" smtClean="0"/>
              <a:t> Graph    </a:t>
            </a:r>
            <a:endParaRPr lang="en-US" sz="3100" b="0" i="0" dirty="0"/>
          </a:p>
        </p:txBody>
      </p:sp>
      <p:grpSp>
        <p:nvGrpSpPr>
          <p:cNvPr id="9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8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9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2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3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4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5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9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8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100" i="0" dirty="0"/>
              <a:t>What </a:t>
            </a:r>
            <a:r>
              <a:rPr lang="en-US" sz="3100" i="0" dirty="0" smtClean="0"/>
              <a:t>We </a:t>
            </a:r>
            <a:r>
              <a:rPr lang="en-US" sz="3100" i="0" dirty="0"/>
              <a:t>Want</a:t>
            </a:r>
            <a:r>
              <a:rPr lang="en-US" sz="3100" b="0" i="0" dirty="0"/>
              <a:t>: </a:t>
            </a:r>
            <a:r>
              <a:rPr lang="en-US" sz="3100" b="0" i="0" dirty="0" smtClean="0"/>
              <a:t>From </a:t>
            </a:r>
            <a:r>
              <a:rPr lang="en-US" sz="3100" b="0" i="0" dirty="0"/>
              <a:t>Reads (</a:t>
            </a:r>
            <a:r>
              <a:rPr lang="en-US" sz="3100" b="0" dirty="0"/>
              <a:t>k</a:t>
            </a:r>
            <a:r>
              <a:rPr lang="en-US" sz="3100" b="0" i="0" dirty="0"/>
              <a:t>-</a:t>
            </a:r>
            <a:r>
              <a:rPr lang="en-US" sz="3100" b="0" i="0" dirty="0" err="1"/>
              <a:t>mers</a:t>
            </a:r>
            <a:r>
              <a:rPr lang="en-US" sz="3100" b="0" i="0" dirty="0"/>
              <a:t>) to </a:t>
            </a:r>
            <a:r>
              <a:rPr lang="en-US" sz="3100" b="0" dirty="0"/>
              <a:t>Genome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9461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 smtClean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476987" y="1295400"/>
            <a:ext cx="63720" cy="44958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700" i="0" dirty="0"/>
              <a:t>What </a:t>
            </a:r>
            <a:r>
              <a:rPr lang="en-US" sz="2700" i="0" dirty="0" smtClean="0"/>
              <a:t>We </a:t>
            </a:r>
            <a:r>
              <a:rPr lang="en-US" sz="2700" i="0" dirty="0"/>
              <a:t>will Show</a:t>
            </a:r>
            <a:r>
              <a:rPr lang="en-US" sz="2700" b="0" i="0" dirty="0"/>
              <a:t>: </a:t>
            </a:r>
            <a:r>
              <a:rPr lang="en-US" sz="2700" b="0" i="0" dirty="0" smtClean="0"/>
              <a:t>From </a:t>
            </a:r>
            <a:r>
              <a:rPr lang="en-US" sz="2700" b="0" i="0" dirty="0"/>
              <a:t>Reads to de </a:t>
            </a:r>
            <a:r>
              <a:rPr lang="en-US" sz="2700" b="0" i="0" dirty="0" err="1"/>
              <a:t>Bruijn</a:t>
            </a:r>
            <a:r>
              <a:rPr lang="en-US" sz="2700" b="0" i="0" dirty="0"/>
              <a:t> Graph to </a:t>
            </a:r>
            <a:r>
              <a:rPr lang="en-US" sz="2700" b="0" dirty="0"/>
              <a:t>Genome</a:t>
            </a:r>
            <a:r>
              <a:rPr lang="en-US" sz="2700" b="0" i="0" dirty="0"/>
              <a:t>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8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9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2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3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4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5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9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4263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 smtClean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 smtClean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 smtClean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448037" y="5434763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/>
          </p:cNvSpPr>
          <p:nvPr/>
        </p:nvSpPr>
        <p:spPr>
          <a:xfrm>
            <a:off x="5308" y="-76200"/>
            <a:ext cx="913869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sz="3000" b="0" i="0" dirty="0" smtClean="0"/>
              <a:t>Constructing de </a:t>
            </a:r>
            <a:r>
              <a:rPr lang="en-US" sz="3000" b="0" i="0" dirty="0" err="1" smtClean="0"/>
              <a:t>Bruijn</a:t>
            </a:r>
            <a:r>
              <a:rPr lang="en-US" sz="3000" b="0" i="0" dirty="0" smtClean="0"/>
              <a:t> Graph when </a:t>
            </a:r>
            <a:r>
              <a:rPr lang="en-US" sz="3000" b="0" dirty="0" smtClean="0"/>
              <a:t>Genome</a:t>
            </a:r>
            <a:r>
              <a:rPr lang="en-US" sz="3000" b="0" i="0" dirty="0" smtClean="0"/>
              <a:t> Is Known</a:t>
            </a:r>
          </a:p>
        </p:txBody>
      </p:sp>
      <p:grpSp>
        <p:nvGrpSpPr>
          <p:cNvPr id="335" name="Group 334"/>
          <p:cNvGrpSpPr/>
          <p:nvPr/>
        </p:nvGrpSpPr>
        <p:grpSpPr>
          <a:xfrm>
            <a:off x="-42642" y="1162074"/>
            <a:ext cx="9212664" cy="651486"/>
            <a:chOff x="-13445" y="2819400"/>
            <a:chExt cx="9212664" cy="651486"/>
          </a:xfrm>
        </p:grpSpPr>
        <p:sp>
          <p:nvSpPr>
            <p:cNvPr id="336" name="TextBox 335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337" name="Straight Arrow Connector 336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8" name="Straight Arrow Connector 337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9" name="Straight Arrow Connector 338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0" name="Straight Arrow Connector 339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1" name="Straight Arrow Connector 340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2" name="Straight Arrow Connector 341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3" name="Straight Arrow Connector 342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4" name="Straight Arrow Connector 343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5" name="Straight Arrow Connector 344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46" name="TextBox 345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360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412" name="Oval 41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361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410" name="TextBox 40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11" name="Oval 41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2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408" name="TextBox 4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3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406" name="TextBox 40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07" name="Oval 40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4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404" name="TextBox 40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05" name="Oval 40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5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402" name="TextBox 40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03" name="Oval 40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6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400" name="TextBox 39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401" name="Oval 40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7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398" name="TextBox 39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99" name="Oval 39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8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396" name="TextBox 39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97" name="Oval 39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9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394" name="TextBox 39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95" name="Oval 39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0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392" name="TextBox 3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93" name="Oval 3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1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390" name="TextBox 3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2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388" name="TextBox 3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89" name="Oval 3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3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386" name="TextBox 3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87" name="Oval 3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4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384" name="TextBox 38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85" name="Oval 38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5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382" name="TextBox 38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83" name="Oval 38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76" name="Straight Arrow Connector 375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7" name="Straight Arrow Connector 376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8" name="Straight Arrow Connector 377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9" name="Straight Arrow Connector 378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0" name="Straight Arrow Connector 379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1" name="Straight Arrow Connector 380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14" name="Rectangle 413"/>
          <p:cNvSpPr/>
          <p:nvPr/>
        </p:nvSpPr>
        <p:spPr>
          <a:xfrm>
            <a:off x="2436704" y="668571"/>
            <a:ext cx="4069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39156" y="303870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9"/>
          <p:cNvGrpSpPr/>
          <p:nvPr/>
        </p:nvGrpSpPr>
        <p:grpSpPr>
          <a:xfrm>
            <a:off x="-9325" y="283296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503" y="284058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459" y="284249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1184" y="283296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909" y="283296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292" y="284058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263" y="284249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8189" y="284058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914" y="283106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2082" y="283106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349" y="284058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204" y="283106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572" y="283296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297" y="283296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978" y="284058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5153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5161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7073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9938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3756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128111" y="304600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715075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7588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01406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8081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90411" y="303457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905950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519136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Representing a Genome as a Path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3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/>
          <p:cNvSpPr txBox="1"/>
          <p:nvPr/>
        </p:nvSpPr>
        <p:spPr>
          <a:xfrm>
            <a:off x="220252" y="182880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23250" y="249176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358843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958017" y="250563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29996" y="18288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109745" y="249037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717132" y="18288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279568" y="248658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834403" y="1828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439224" y="249611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039325" y="182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6676185" y="250563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238024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842154" y="250563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8398484" y="1828800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72" name="Title 1"/>
          <p:cNvSpPr txBox="1">
            <a:spLocks/>
          </p:cNvSpPr>
          <p:nvPr/>
        </p:nvSpPr>
        <p:spPr>
          <a:xfrm>
            <a:off x="215695" y="-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Constructing de </a:t>
            </a:r>
            <a:r>
              <a:rPr lang="en-US" b="0" i="0" dirty="0" err="1" smtClean="0"/>
              <a:t>Bruijn</a:t>
            </a:r>
            <a:r>
              <a:rPr lang="en-US" b="0" i="0" dirty="0" smtClean="0"/>
              <a:t> when </a:t>
            </a:r>
            <a:r>
              <a:rPr lang="en-US" b="0" dirty="0" smtClean="0"/>
              <a:t>Genome</a:t>
            </a:r>
            <a:r>
              <a:rPr lang="en-US" b="0" i="0" dirty="0" smtClean="0"/>
              <a:t> Is Unknown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685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252" y="1828800"/>
            <a:ext cx="8697798" cy="1036027"/>
            <a:chOff x="220252" y="1828800"/>
            <a:chExt cx="8697798" cy="1036027"/>
          </a:xfrm>
        </p:grpSpPr>
        <p:grpSp>
          <p:nvGrpSpPr>
            <p:cNvPr id="137" name="Group 207"/>
            <p:cNvGrpSpPr/>
            <p:nvPr/>
          </p:nvGrpSpPr>
          <p:grpSpPr>
            <a:xfrm>
              <a:off x="220252" y="1828800"/>
              <a:ext cx="535724" cy="378242"/>
              <a:chOff x="232909" y="232946"/>
              <a:chExt cx="535724" cy="37824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32909" y="23294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139" name="Straight Arrow Connector 138"/>
              <p:cNvCxnSpPr/>
              <p:nvPr/>
            </p:nvCxnSpPr>
            <p:spPr>
              <a:xfrm>
                <a:off x="377939" y="6096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46" name="Group 208"/>
            <p:cNvGrpSpPr/>
            <p:nvPr/>
          </p:nvGrpSpPr>
          <p:grpSpPr>
            <a:xfrm>
              <a:off x="823250" y="2491764"/>
              <a:ext cx="535724" cy="373063"/>
              <a:chOff x="823331" y="923925"/>
              <a:chExt cx="535724" cy="373063"/>
            </a:xfrm>
          </p:grpSpPr>
          <p:cxnSp>
            <p:nvCxnSpPr>
              <p:cNvPr id="147" name="Straight Arrow Connector 146"/>
              <p:cNvCxnSpPr/>
              <p:nvPr/>
            </p:nvCxnSpPr>
            <p:spPr>
              <a:xfrm>
                <a:off x="943170" y="1295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48" name="TextBox 147"/>
              <p:cNvSpPr txBox="1"/>
              <p:nvPr/>
            </p:nvSpPr>
            <p:spPr>
              <a:xfrm>
                <a:off x="823331" y="923925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5" name="Group 209"/>
            <p:cNvGrpSpPr/>
            <p:nvPr/>
          </p:nvGrpSpPr>
          <p:grpSpPr>
            <a:xfrm>
              <a:off x="1358843" y="1828800"/>
              <a:ext cx="542136" cy="392113"/>
              <a:chOff x="1373739" y="1438275"/>
              <a:chExt cx="542136" cy="392113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>
                <a:off x="1526695" y="18288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1373739" y="14382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4" name="Group 210"/>
            <p:cNvGrpSpPr/>
            <p:nvPr/>
          </p:nvGrpSpPr>
          <p:grpSpPr>
            <a:xfrm>
              <a:off x="1958017" y="2505635"/>
              <a:ext cx="526106" cy="349667"/>
              <a:chOff x="1936221" y="2090321"/>
              <a:chExt cx="526106" cy="349667"/>
            </a:xfrm>
          </p:grpSpPr>
          <p:cxnSp>
            <p:nvCxnSpPr>
              <p:cNvPr id="165" name="Straight Arrow Connector 164"/>
              <p:cNvCxnSpPr/>
              <p:nvPr/>
            </p:nvCxnSpPr>
            <p:spPr>
              <a:xfrm>
                <a:off x="2082401" y="2438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1936221" y="2090321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3" name="Group 211"/>
            <p:cNvGrpSpPr/>
            <p:nvPr/>
          </p:nvGrpSpPr>
          <p:grpSpPr>
            <a:xfrm>
              <a:off x="2529996" y="1828800"/>
              <a:ext cx="534121" cy="363538"/>
              <a:chOff x="2523404" y="2653689"/>
              <a:chExt cx="534121" cy="363538"/>
            </a:xfrm>
          </p:grpSpPr>
          <p:cxnSp>
            <p:nvCxnSpPr>
              <p:cNvPr id="174" name="Straight Arrow Connector 173"/>
              <p:cNvCxnSpPr/>
              <p:nvPr/>
            </p:nvCxnSpPr>
            <p:spPr>
              <a:xfrm>
                <a:off x="2677000" y="301563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75" name="TextBox 174"/>
              <p:cNvSpPr txBox="1"/>
              <p:nvPr/>
            </p:nvSpPr>
            <p:spPr>
              <a:xfrm>
                <a:off x="2523404" y="2653689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82" name="Group 212"/>
            <p:cNvGrpSpPr/>
            <p:nvPr/>
          </p:nvGrpSpPr>
          <p:grpSpPr>
            <a:xfrm>
              <a:off x="3109745" y="2490371"/>
              <a:ext cx="527709" cy="364931"/>
              <a:chOff x="3113383" y="3328571"/>
              <a:chExt cx="527709" cy="364931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113383" y="3328571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186" name="Straight Arrow Connector 185"/>
              <p:cNvCxnSpPr/>
              <p:nvPr/>
            </p:nvCxnSpPr>
            <p:spPr>
              <a:xfrm>
                <a:off x="3260928" y="369191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91" name="Group 213"/>
            <p:cNvGrpSpPr/>
            <p:nvPr/>
          </p:nvGrpSpPr>
          <p:grpSpPr>
            <a:xfrm>
              <a:off x="3717132" y="1828800"/>
              <a:ext cx="519694" cy="359192"/>
              <a:chOff x="3696861" y="3909596"/>
              <a:chExt cx="519694" cy="35919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696861" y="3909596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195" name="Straight Arrow Connector 194"/>
              <p:cNvCxnSpPr/>
              <p:nvPr/>
            </p:nvCxnSpPr>
            <p:spPr>
              <a:xfrm>
                <a:off x="3825589" y="42672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00" name="Group 214"/>
            <p:cNvGrpSpPr/>
            <p:nvPr/>
          </p:nvGrpSpPr>
          <p:grpSpPr>
            <a:xfrm>
              <a:off x="4279568" y="2486585"/>
              <a:ext cx="542136" cy="368717"/>
              <a:chOff x="4292632" y="3695700"/>
              <a:chExt cx="542136" cy="368717"/>
            </a:xfrm>
          </p:grpSpPr>
          <p:cxnSp>
            <p:nvCxnSpPr>
              <p:cNvPr id="201" name="Straight Arrow Connector 200"/>
              <p:cNvCxnSpPr/>
              <p:nvPr/>
            </p:nvCxnSpPr>
            <p:spPr>
              <a:xfrm>
                <a:off x="4417128" y="406282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02" name="TextBox 201"/>
              <p:cNvSpPr txBox="1"/>
              <p:nvPr/>
            </p:nvSpPr>
            <p:spPr>
              <a:xfrm>
                <a:off x="4292632" y="3695700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09" name="Group 215"/>
            <p:cNvGrpSpPr/>
            <p:nvPr/>
          </p:nvGrpSpPr>
          <p:grpSpPr>
            <a:xfrm>
              <a:off x="4834403" y="1828800"/>
              <a:ext cx="548548" cy="359192"/>
              <a:chOff x="4867294" y="5128796"/>
              <a:chExt cx="548548" cy="359192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>
                <a:off x="5015650" y="5486400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11" name="TextBox 210"/>
              <p:cNvSpPr txBox="1"/>
              <p:nvPr/>
            </p:nvSpPr>
            <p:spPr>
              <a:xfrm>
                <a:off x="4867294" y="5128796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18" name="Group 330"/>
            <p:cNvGrpSpPr/>
            <p:nvPr/>
          </p:nvGrpSpPr>
          <p:grpSpPr>
            <a:xfrm>
              <a:off x="5439224" y="2496110"/>
              <a:ext cx="579005" cy="359192"/>
              <a:chOff x="5476875" y="4000500"/>
              <a:chExt cx="579005" cy="35919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476875" y="4000500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5626589" y="43581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27" name="Group 329"/>
            <p:cNvGrpSpPr/>
            <p:nvPr/>
          </p:nvGrpSpPr>
          <p:grpSpPr>
            <a:xfrm>
              <a:off x="6039325" y="1828800"/>
              <a:ext cx="572593" cy="373063"/>
              <a:chOff x="6088289" y="4481929"/>
              <a:chExt cx="572593" cy="373063"/>
            </a:xfrm>
          </p:grpSpPr>
          <p:cxnSp>
            <p:nvCxnSpPr>
              <p:cNvPr id="228" name="Straight Arrow Connector 227"/>
              <p:cNvCxnSpPr/>
              <p:nvPr/>
            </p:nvCxnSpPr>
            <p:spPr>
              <a:xfrm>
                <a:off x="6254347" y="48534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9" name="TextBox 228"/>
              <p:cNvSpPr txBox="1"/>
              <p:nvPr/>
            </p:nvSpPr>
            <p:spPr>
              <a:xfrm>
                <a:off x="6088289" y="4481929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36" name="Group 327"/>
            <p:cNvGrpSpPr/>
            <p:nvPr/>
          </p:nvGrpSpPr>
          <p:grpSpPr>
            <a:xfrm>
              <a:off x="6676185" y="2505635"/>
              <a:ext cx="542136" cy="349667"/>
              <a:chOff x="6746378" y="4943475"/>
              <a:chExt cx="542136" cy="349667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746378" y="4943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240" name="Straight Arrow Connector 239"/>
              <p:cNvCxnSpPr/>
              <p:nvPr/>
            </p:nvCxnSpPr>
            <p:spPr>
              <a:xfrm>
                <a:off x="6882105" y="529155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45" name="Group 248"/>
            <p:cNvGrpSpPr/>
            <p:nvPr/>
          </p:nvGrpSpPr>
          <p:grpSpPr>
            <a:xfrm>
              <a:off x="7238024" y="1828800"/>
              <a:ext cx="542136" cy="392113"/>
              <a:chOff x="7334767" y="6086475"/>
              <a:chExt cx="542136" cy="392113"/>
            </a:xfrm>
          </p:grpSpPr>
          <p:cxnSp>
            <p:nvCxnSpPr>
              <p:cNvPr id="246" name="Straight Arrow Connector 245"/>
              <p:cNvCxnSpPr/>
              <p:nvPr/>
            </p:nvCxnSpPr>
            <p:spPr>
              <a:xfrm>
                <a:off x="7505700" y="64770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47" name="TextBox 246"/>
              <p:cNvSpPr txBox="1"/>
              <p:nvPr/>
            </p:nvSpPr>
            <p:spPr>
              <a:xfrm>
                <a:off x="7334767" y="6086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54" name="Group 417"/>
            <p:cNvGrpSpPr/>
            <p:nvPr/>
          </p:nvGrpSpPr>
          <p:grpSpPr>
            <a:xfrm>
              <a:off x="7842154" y="2505635"/>
              <a:ext cx="518091" cy="349667"/>
              <a:chOff x="7939511" y="5652671"/>
              <a:chExt cx="518091" cy="349667"/>
            </a:xfrm>
          </p:grpSpPr>
          <p:cxnSp>
            <p:nvCxnSpPr>
              <p:cNvPr id="255" name="Straight Arrow Connector 254"/>
              <p:cNvCxnSpPr/>
              <p:nvPr/>
            </p:nvCxnSpPr>
            <p:spPr>
              <a:xfrm>
                <a:off x="8075093" y="600075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56" name="TextBox 255"/>
              <p:cNvSpPr txBox="1"/>
              <p:nvPr/>
            </p:nvSpPr>
            <p:spPr>
              <a:xfrm>
                <a:off x="7939511" y="5652671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63" name="Group 426"/>
            <p:cNvGrpSpPr/>
            <p:nvPr/>
          </p:nvGrpSpPr>
          <p:grpSpPr>
            <a:xfrm>
              <a:off x="8398484" y="1828800"/>
              <a:ext cx="519566" cy="363538"/>
              <a:chOff x="8481510" y="6029325"/>
              <a:chExt cx="519566" cy="363538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481510" y="6029325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267" name="Straight Arrow Connector 266"/>
              <p:cNvCxnSpPr/>
              <p:nvPr/>
            </p:nvCxnSpPr>
            <p:spPr>
              <a:xfrm>
                <a:off x="8628882" y="6391275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272" name="Title 1"/>
          <p:cNvSpPr txBox="1">
            <a:spLocks/>
          </p:cNvSpPr>
          <p:nvPr/>
        </p:nvSpPr>
        <p:spPr>
          <a:xfrm>
            <a:off x="76200" y="-76200"/>
            <a:ext cx="9067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Representing Composition as a Graph Consisting of Isolated Edges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626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182" y="1828800"/>
            <a:ext cx="9166182" cy="1219200"/>
            <a:chOff x="-22182" y="1828800"/>
            <a:chExt cx="9166182" cy="1219200"/>
          </a:xfrm>
        </p:grpSpPr>
        <p:grpSp>
          <p:nvGrpSpPr>
            <p:cNvPr id="137" name="Group 207"/>
            <p:cNvGrpSpPr/>
            <p:nvPr/>
          </p:nvGrpSpPr>
          <p:grpSpPr>
            <a:xfrm>
              <a:off x="-22182" y="1828800"/>
              <a:ext cx="1012782" cy="561415"/>
              <a:chOff x="-9525" y="232946"/>
              <a:chExt cx="1012782" cy="561415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32909" y="23294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139" name="Straight Arrow Connector 138"/>
              <p:cNvCxnSpPr/>
              <p:nvPr/>
            </p:nvCxnSpPr>
            <p:spPr>
              <a:xfrm>
                <a:off x="377939" y="6096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40" name="Group 161"/>
              <p:cNvGrpSpPr/>
              <p:nvPr/>
            </p:nvGrpSpPr>
            <p:grpSpPr>
              <a:xfrm>
                <a:off x="-9525" y="415504"/>
                <a:ext cx="437940" cy="369332"/>
                <a:chOff x="-6464" y="3108920"/>
                <a:chExt cx="437940" cy="369332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3450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-6464" y="310892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  <p:grpSp>
            <p:nvGrpSpPr>
              <p:cNvPr id="141" name="Group 160"/>
              <p:cNvGrpSpPr/>
              <p:nvPr/>
            </p:nvGrpSpPr>
            <p:grpSpPr>
              <a:xfrm>
                <a:off x="539669" y="425029"/>
                <a:ext cx="463588" cy="369332"/>
                <a:chOff x="546909" y="3100655"/>
                <a:chExt cx="463588" cy="369332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546909" y="3100655"/>
                  <a:ext cx="4635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609600" y="3120642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46" name="Group 208"/>
            <p:cNvGrpSpPr/>
            <p:nvPr/>
          </p:nvGrpSpPr>
          <p:grpSpPr>
            <a:xfrm>
              <a:off x="542844" y="2491764"/>
              <a:ext cx="1045040" cy="556236"/>
              <a:chOff x="542925" y="923925"/>
              <a:chExt cx="1045040" cy="556236"/>
            </a:xfrm>
          </p:grpSpPr>
          <p:cxnSp>
            <p:nvCxnSpPr>
              <p:cNvPr id="147" name="Straight Arrow Connector 146"/>
              <p:cNvCxnSpPr/>
              <p:nvPr/>
            </p:nvCxnSpPr>
            <p:spPr>
              <a:xfrm>
                <a:off x="943170" y="1295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48" name="TextBox 147"/>
              <p:cNvSpPr txBox="1"/>
              <p:nvPr/>
            </p:nvSpPr>
            <p:spPr>
              <a:xfrm>
                <a:off x="823331" y="923925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49" name="Group 160"/>
              <p:cNvGrpSpPr/>
              <p:nvPr/>
            </p:nvGrpSpPr>
            <p:grpSpPr>
              <a:xfrm>
                <a:off x="542925" y="1110829"/>
                <a:ext cx="463588" cy="369332"/>
                <a:chOff x="546909" y="3100655"/>
                <a:chExt cx="463588" cy="369332"/>
              </a:xfrm>
            </p:grpSpPr>
            <p:sp>
              <p:nvSpPr>
                <p:cNvPr id="153" name="TextBox 152"/>
                <p:cNvSpPr txBox="1"/>
                <p:nvPr/>
              </p:nvSpPr>
              <p:spPr>
                <a:xfrm>
                  <a:off x="546909" y="3100655"/>
                  <a:ext cx="4635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609600" y="3120642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50" name="Group 159"/>
              <p:cNvGrpSpPr/>
              <p:nvPr/>
            </p:nvGrpSpPr>
            <p:grpSpPr>
              <a:xfrm>
                <a:off x="1150025" y="1101304"/>
                <a:ext cx="437940" cy="369332"/>
                <a:chOff x="1162954" y="3105362"/>
                <a:chExt cx="437940" cy="369332"/>
              </a:xfrm>
            </p:grpSpPr>
            <p:sp>
              <p:nvSpPr>
                <p:cNvPr id="151" name="TextBox 150"/>
                <p:cNvSpPr txBox="1"/>
                <p:nvPr/>
              </p:nvSpPr>
              <p:spPr>
                <a:xfrm>
                  <a:off x="1162954" y="310536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194816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55" name="Group 209"/>
            <p:cNvGrpSpPr/>
            <p:nvPr/>
          </p:nvGrpSpPr>
          <p:grpSpPr>
            <a:xfrm>
              <a:off x="1128104" y="1828800"/>
              <a:ext cx="1014200" cy="584811"/>
              <a:chOff x="1143000" y="1438275"/>
              <a:chExt cx="1014200" cy="584811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>
                <a:off x="1526695" y="18288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1373739" y="14382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58" name="Group 159"/>
              <p:cNvGrpSpPr/>
              <p:nvPr/>
            </p:nvGrpSpPr>
            <p:grpSpPr>
              <a:xfrm>
                <a:off x="1143000" y="1634704"/>
                <a:ext cx="437940" cy="369332"/>
                <a:chOff x="1162954" y="3105362"/>
                <a:chExt cx="437940" cy="369332"/>
              </a:xfrm>
            </p:grpSpPr>
            <p:sp>
              <p:nvSpPr>
                <p:cNvPr id="162" name="TextBox 161"/>
                <p:cNvSpPr txBox="1"/>
                <p:nvPr/>
              </p:nvSpPr>
              <p:spPr>
                <a:xfrm>
                  <a:off x="1162954" y="310536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1194816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1711244" y="1653754"/>
                <a:ext cx="445956" cy="369332"/>
                <a:chOff x="1734359" y="3110180"/>
                <a:chExt cx="445956" cy="369332"/>
              </a:xfrm>
            </p:grpSpPr>
            <p:sp>
              <p:nvSpPr>
                <p:cNvPr id="160" name="TextBox 159"/>
                <p:cNvSpPr txBox="1"/>
                <p:nvPr/>
              </p:nvSpPr>
              <p:spPr>
                <a:xfrm>
                  <a:off x="1734359" y="311018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177853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64" name="Group 210"/>
            <p:cNvGrpSpPr/>
            <p:nvPr/>
          </p:nvGrpSpPr>
          <p:grpSpPr>
            <a:xfrm>
              <a:off x="1707721" y="2505635"/>
              <a:ext cx="1027337" cy="542365"/>
              <a:chOff x="1685925" y="2090321"/>
              <a:chExt cx="1027337" cy="542365"/>
            </a:xfrm>
          </p:grpSpPr>
          <p:cxnSp>
            <p:nvCxnSpPr>
              <p:cNvPr id="165" name="Straight Arrow Connector 164"/>
              <p:cNvCxnSpPr/>
              <p:nvPr/>
            </p:nvCxnSpPr>
            <p:spPr>
              <a:xfrm>
                <a:off x="2082401" y="2438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1936221" y="2090321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67" name="Group 158"/>
              <p:cNvGrpSpPr/>
              <p:nvPr/>
            </p:nvGrpSpPr>
            <p:grpSpPr>
              <a:xfrm>
                <a:off x="1685925" y="2263354"/>
                <a:ext cx="445956" cy="369332"/>
                <a:chOff x="1734359" y="3110180"/>
                <a:chExt cx="445956" cy="369332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1734359" y="311018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177853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68" name="Group 157"/>
              <p:cNvGrpSpPr/>
              <p:nvPr/>
            </p:nvGrpSpPr>
            <p:grpSpPr>
              <a:xfrm>
                <a:off x="2259292" y="2244304"/>
                <a:ext cx="453970" cy="369332"/>
                <a:chOff x="2318088" y="3101804"/>
                <a:chExt cx="453970" cy="369332"/>
              </a:xfrm>
            </p:grpSpPr>
            <p:sp>
              <p:nvSpPr>
                <p:cNvPr id="169" name="TextBox 168"/>
                <p:cNvSpPr txBox="1"/>
                <p:nvPr/>
              </p:nvSpPr>
              <p:spPr>
                <a:xfrm>
                  <a:off x="2318088" y="3101804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2378613" y="3114675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73" name="Group 211"/>
            <p:cNvGrpSpPr/>
            <p:nvPr/>
          </p:nvGrpSpPr>
          <p:grpSpPr>
            <a:xfrm>
              <a:off x="2269933" y="1828800"/>
              <a:ext cx="1041834" cy="546711"/>
              <a:chOff x="2263341" y="2653689"/>
              <a:chExt cx="1041834" cy="546711"/>
            </a:xfrm>
          </p:grpSpPr>
          <p:cxnSp>
            <p:nvCxnSpPr>
              <p:cNvPr id="174" name="Straight Arrow Connector 173"/>
              <p:cNvCxnSpPr/>
              <p:nvPr/>
            </p:nvCxnSpPr>
            <p:spPr>
              <a:xfrm>
                <a:off x="2677000" y="301563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75" name="TextBox 174"/>
              <p:cNvSpPr txBox="1"/>
              <p:nvPr/>
            </p:nvSpPr>
            <p:spPr>
              <a:xfrm>
                <a:off x="2523404" y="2653689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76" name="Group 157"/>
              <p:cNvGrpSpPr/>
              <p:nvPr/>
            </p:nvGrpSpPr>
            <p:grpSpPr>
              <a:xfrm>
                <a:off x="2263341" y="2821543"/>
                <a:ext cx="453970" cy="369332"/>
                <a:chOff x="2318088" y="3101804"/>
                <a:chExt cx="453970" cy="369332"/>
              </a:xfrm>
            </p:grpSpPr>
            <p:sp>
              <p:nvSpPr>
                <p:cNvPr id="180" name="TextBox 179"/>
                <p:cNvSpPr txBox="1"/>
                <p:nvPr/>
              </p:nvSpPr>
              <p:spPr>
                <a:xfrm>
                  <a:off x="2318088" y="3101804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2378613" y="3114675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77" name="Group 156"/>
              <p:cNvGrpSpPr/>
              <p:nvPr/>
            </p:nvGrpSpPr>
            <p:grpSpPr>
              <a:xfrm>
                <a:off x="2873647" y="2831068"/>
                <a:ext cx="431528" cy="369332"/>
                <a:chOff x="2911989" y="3108224"/>
                <a:chExt cx="431528" cy="369332"/>
              </a:xfrm>
            </p:grpSpPr>
            <p:sp>
              <p:nvSpPr>
                <p:cNvPr id="178" name="TextBox 177"/>
                <p:cNvSpPr txBox="1"/>
                <p:nvPr/>
              </p:nvSpPr>
              <p:spPr>
                <a:xfrm>
                  <a:off x="2911989" y="3108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CC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2956042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82" name="Group 212"/>
            <p:cNvGrpSpPr/>
            <p:nvPr/>
          </p:nvGrpSpPr>
          <p:grpSpPr>
            <a:xfrm>
              <a:off x="2872912" y="2490371"/>
              <a:ext cx="1014770" cy="557629"/>
              <a:chOff x="2876550" y="3328571"/>
              <a:chExt cx="1014770" cy="557629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113383" y="3328571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84" name="Group 155"/>
              <p:cNvGrpSpPr/>
              <p:nvPr/>
            </p:nvGrpSpPr>
            <p:grpSpPr>
              <a:xfrm>
                <a:off x="3445364" y="3516868"/>
                <a:ext cx="445956" cy="369332"/>
                <a:chOff x="3482502" y="3117296"/>
                <a:chExt cx="445956" cy="369332"/>
              </a:xfrm>
            </p:grpSpPr>
            <p:sp>
              <p:nvSpPr>
                <p:cNvPr id="189" name="TextBox 188"/>
                <p:cNvSpPr txBox="1"/>
                <p:nvPr/>
              </p:nvSpPr>
              <p:spPr>
                <a:xfrm>
                  <a:off x="3482502" y="311729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353976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85" name="Group 156"/>
              <p:cNvGrpSpPr/>
              <p:nvPr/>
            </p:nvGrpSpPr>
            <p:grpSpPr>
              <a:xfrm>
                <a:off x="2876550" y="3507343"/>
                <a:ext cx="431528" cy="369332"/>
                <a:chOff x="2911989" y="3108224"/>
                <a:chExt cx="431528" cy="369332"/>
              </a:xfrm>
            </p:grpSpPr>
            <p:sp>
              <p:nvSpPr>
                <p:cNvPr id="187" name="TextBox 186"/>
                <p:cNvSpPr txBox="1"/>
                <p:nvPr/>
              </p:nvSpPr>
              <p:spPr>
                <a:xfrm>
                  <a:off x="2911989" y="3108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CC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2956042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186" name="Straight Arrow Connector 185"/>
              <p:cNvCxnSpPr/>
              <p:nvPr/>
            </p:nvCxnSpPr>
            <p:spPr>
              <a:xfrm>
                <a:off x="3260928" y="369191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91" name="Group 213"/>
            <p:cNvGrpSpPr/>
            <p:nvPr/>
          </p:nvGrpSpPr>
          <p:grpSpPr>
            <a:xfrm>
              <a:off x="3449271" y="1828800"/>
              <a:ext cx="1017976" cy="551890"/>
              <a:chOff x="3429000" y="3909596"/>
              <a:chExt cx="1017976" cy="551890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696861" y="3909596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193" name="Group 155"/>
              <p:cNvGrpSpPr/>
              <p:nvPr/>
            </p:nvGrpSpPr>
            <p:grpSpPr>
              <a:xfrm>
                <a:off x="3429000" y="4092154"/>
                <a:ext cx="445956" cy="369332"/>
                <a:chOff x="3482502" y="3117296"/>
                <a:chExt cx="445956" cy="369332"/>
              </a:xfrm>
            </p:grpSpPr>
            <p:sp>
              <p:nvSpPr>
                <p:cNvPr id="198" name="TextBox 197"/>
                <p:cNvSpPr txBox="1"/>
                <p:nvPr/>
              </p:nvSpPr>
              <p:spPr>
                <a:xfrm>
                  <a:off x="3482502" y="311729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53976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94" name="Group 154"/>
              <p:cNvGrpSpPr/>
              <p:nvPr/>
            </p:nvGrpSpPr>
            <p:grpSpPr>
              <a:xfrm>
                <a:off x="4009036" y="4092154"/>
                <a:ext cx="437940" cy="369332"/>
                <a:chOff x="4070871" y="3117296"/>
                <a:chExt cx="437940" cy="369332"/>
              </a:xfrm>
            </p:grpSpPr>
            <p:sp>
              <p:nvSpPr>
                <p:cNvPr id="196" name="TextBox 195"/>
                <p:cNvSpPr txBox="1"/>
                <p:nvPr/>
              </p:nvSpPr>
              <p:spPr>
                <a:xfrm>
                  <a:off x="4070871" y="3117296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4114800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195" name="Straight Arrow Connector 194"/>
              <p:cNvCxnSpPr/>
              <p:nvPr/>
            </p:nvCxnSpPr>
            <p:spPr>
              <a:xfrm>
                <a:off x="3825589" y="42672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00" name="Group 214"/>
            <p:cNvGrpSpPr/>
            <p:nvPr/>
          </p:nvGrpSpPr>
          <p:grpSpPr>
            <a:xfrm>
              <a:off x="4025536" y="2486585"/>
              <a:ext cx="1019009" cy="561415"/>
              <a:chOff x="4038600" y="3695700"/>
              <a:chExt cx="1019009" cy="561415"/>
            </a:xfrm>
          </p:grpSpPr>
          <p:cxnSp>
            <p:nvCxnSpPr>
              <p:cNvPr id="201" name="Straight Arrow Connector 200"/>
              <p:cNvCxnSpPr/>
              <p:nvPr/>
            </p:nvCxnSpPr>
            <p:spPr>
              <a:xfrm>
                <a:off x="4417128" y="406282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02" name="TextBox 201"/>
              <p:cNvSpPr txBox="1"/>
              <p:nvPr/>
            </p:nvSpPr>
            <p:spPr>
              <a:xfrm>
                <a:off x="4292632" y="3695700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03" name="Group 154"/>
              <p:cNvGrpSpPr/>
              <p:nvPr/>
            </p:nvGrpSpPr>
            <p:grpSpPr>
              <a:xfrm>
                <a:off x="4038600" y="3887783"/>
                <a:ext cx="437940" cy="369332"/>
                <a:chOff x="4070871" y="3117296"/>
                <a:chExt cx="437940" cy="369332"/>
              </a:xfrm>
            </p:grpSpPr>
            <p:sp>
              <p:nvSpPr>
                <p:cNvPr id="207" name="TextBox 206"/>
                <p:cNvSpPr txBox="1"/>
                <p:nvPr/>
              </p:nvSpPr>
              <p:spPr>
                <a:xfrm>
                  <a:off x="4070871" y="3117296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14800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04" name="Group 153"/>
              <p:cNvGrpSpPr/>
              <p:nvPr/>
            </p:nvGrpSpPr>
            <p:grpSpPr>
              <a:xfrm>
                <a:off x="4611653" y="3878258"/>
                <a:ext cx="445956" cy="369332"/>
                <a:chOff x="4663086" y="3111329"/>
                <a:chExt cx="445956" cy="369332"/>
              </a:xfrm>
            </p:grpSpPr>
            <p:sp>
              <p:nvSpPr>
                <p:cNvPr id="205" name="TextBox 204"/>
                <p:cNvSpPr txBox="1"/>
                <p:nvPr/>
              </p:nvSpPr>
              <p:spPr>
                <a:xfrm>
                  <a:off x="4663086" y="3111329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70714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09" name="Group 215"/>
            <p:cNvGrpSpPr/>
            <p:nvPr/>
          </p:nvGrpSpPr>
          <p:grpSpPr>
            <a:xfrm>
              <a:off x="4586734" y="1828800"/>
              <a:ext cx="1056098" cy="542365"/>
              <a:chOff x="4619625" y="5128796"/>
              <a:chExt cx="1056098" cy="542365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>
                <a:off x="5015650" y="5486400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11" name="TextBox 210"/>
              <p:cNvSpPr txBox="1"/>
              <p:nvPr/>
            </p:nvSpPr>
            <p:spPr>
              <a:xfrm>
                <a:off x="4867294" y="5128796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12" name="Group 153"/>
              <p:cNvGrpSpPr/>
              <p:nvPr/>
            </p:nvGrpSpPr>
            <p:grpSpPr>
              <a:xfrm>
                <a:off x="4619625" y="5301829"/>
                <a:ext cx="445956" cy="369332"/>
                <a:chOff x="4663086" y="3111329"/>
                <a:chExt cx="445956" cy="369332"/>
              </a:xfrm>
            </p:grpSpPr>
            <p:sp>
              <p:nvSpPr>
                <p:cNvPr id="216" name="TextBox 215"/>
                <p:cNvSpPr txBox="1"/>
                <p:nvPr/>
              </p:nvSpPr>
              <p:spPr>
                <a:xfrm>
                  <a:off x="4663086" y="3111329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0714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13" name="Group 152"/>
              <p:cNvGrpSpPr/>
              <p:nvPr/>
            </p:nvGrpSpPr>
            <p:grpSpPr>
              <a:xfrm>
                <a:off x="5199311" y="5301829"/>
                <a:ext cx="476412" cy="369332"/>
                <a:chOff x="5226023" y="3108677"/>
                <a:chExt cx="476412" cy="369332"/>
              </a:xfrm>
            </p:grpSpPr>
            <p:sp>
              <p:nvSpPr>
                <p:cNvPr id="214" name="TextBox 213"/>
                <p:cNvSpPr txBox="1"/>
                <p:nvPr/>
              </p:nvSpPr>
              <p:spPr>
                <a:xfrm>
                  <a:off x="5226023" y="3108677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299480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18" name="Group 330"/>
            <p:cNvGrpSpPr/>
            <p:nvPr/>
          </p:nvGrpSpPr>
          <p:grpSpPr>
            <a:xfrm>
              <a:off x="5172524" y="2496110"/>
              <a:ext cx="1096429" cy="551890"/>
              <a:chOff x="5210175" y="4000500"/>
              <a:chExt cx="1096429" cy="551890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476875" y="4000500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20" name="Group 152"/>
              <p:cNvGrpSpPr/>
              <p:nvPr/>
            </p:nvGrpSpPr>
            <p:grpSpPr>
              <a:xfrm>
                <a:off x="5210175" y="4183058"/>
                <a:ext cx="476412" cy="369332"/>
                <a:chOff x="5226023" y="3108677"/>
                <a:chExt cx="476412" cy="369332"/>
              </a:xfrm>
            </p:grpSpPr>
            <p:sp>
              <p:nvSpPr>
                <p:cNvPr id="225" name="TextBox 224"/>
                <p:cNvSpPr txBox="1"/>
                <p:nvPr/>
              </p:nvSpPr>
              <p:spPr>
                <a:xfrm>
                  <a:off x="5226023" y="3108677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299480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21" name="Group 151"/>
              <p:cNvGrpSpPr/>
              <p:nvPr/>
            </p:nvGrpSpPr>
            <p:grpSpPr>
              <a:xfrm>
                <a:off x="5830192" y="4173533"/>
                <a:ext cx="476412" cy="369332"/>
                <a:chOff x="5810223" y="3103789"/>
                <a:chExt cx="476412" cy="369332"/>
              </a:xfrm>
            </p:grpSpPr>
            <p:sp>
              <p:nvSpPr>
                <p:cNvPr id="223" name="TextBox 222"/>
                <p:cNvSpPr txBox="1"/>
                <p:nvPr/>
              </p:nvSpPr>
              <p:spPr>
                <a:xfrm>
                  <a:off x="5810223" y="3103789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884652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22" name="Straight Arrow Connector 221"/>
              <p:cNvCxnSpPr/>
              <p:nvPr/>
            </p:nvCxnSpPr>
            <p:spPr>
              <a:xfrm>
                <a:off x="5626589" y="43581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27" name="Group 329"/>
            <p:cNvGrpSpPr/>
            <p:nvPr/>
          </p:nvGrpSpPr>
          <p:grpSpPr>
            <a:xfrm>
              <a:off x="5780336" y="1828800"/>
              <a:ext cx="1091621" cy="565761"/>
              <a:chOff x="5829300" y="4481929"/>
              <a:chExt cx="1091621" cy="565761"/>
            </a:xfrm>
          </p:grpSpPr>
          <p:cxnSp>
            <p:nvCxnSpPr>
              <p:cNvPr id="228" name="Straight Arrow Connector 227"/>
              <p:cNvCxnSpPr/>
              <p:nvPr/>
            </p:nvCxnSpPr>
            <p:spPr>
              <a:xfrm>
                <a:off x="6254347" y="48534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9" name="TextBox 228"/>
              <p:cNvSpPr txBox="1"/>
              <p:nvPr/>
            </p:nvSpPr>
            <p:spPr>
              <a:xfrm>
                <a:off x="6088289" y="4481929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30" name="Group 151"/>
              <p:cNvGrpSpPr/>
              <p:nvPr/>
            </p:nvGrpSpPr>
            <p:grpSpPr>
              <a:xfrm>
                <a:off x="5829300" y="4668833"/>
                <a:ext cx="476412" cy="369332"/>
                <a:chOff x="5810223" y="3103789"/>
                <a:chExt cx="476412" cy="369332"/>
              </a:xfrm>
            </p:grpSpPr>
            <p:sp>
              <p:nvSpPr>
                <p:cNvPr id="234" name="TextBox 233"/>
                <p:cNvSpPr txBox="1"/>
                <p:nvPr/>
              </p:nvSpPr>
              <p:spPr>
                <a:xfrm>
                  <a:off x="5810223" y="3103789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884652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31" name="Group 150"/>
              <p:cNvGrpSpPr/>
              <p:nvPr/>
            </p:nvGrpSpPr>
            <p:grpSpPr>
              <a:xfrm>
                <a:off x="6449317" y="4678358"/>
                <a:ext cx="471604" cy="369332"/>
                <a:chOff x="6394423" y="3100655"/>
                <a:chExt cx="471604" cy="369332"/>
              </a:xfrm>
            </p:grpSpPr>
            <p:sp>
              <p:nvSpPr>
                <p:cNvPr id="232" name="TextBox 231"/>
                <p:cNvSpPr txBox="1"/>
                <p:nvPr/>
              </p:nvSpPr>
              <p:spPr>
                <a:xfrm>
                  <a:off x="6394423" y="3100655"/>
                  <a:ext cx="471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6463290" y="311352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36" name="Group 327"/>
            <p:cNvGrpSpPr/>
            <p:nvPr/>
          </p:nvGrpSpPr>
          <p:grpSpPr>
            <a:xfrm>
              <a:off x="6406807" y="2505635"/>
              <a:ext cx="1053149" cy="542365"/>
              <a:chOff x="6477000" y="4943475"/>
              <a:chExt cx="1053149" cy="542365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746378" y="4943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38" name="Group 150"/>
              <p:cNvGrpSpPr/>
              <p:nvPr/>
            </p:nvGrpSpPr>
            <p:grpSpPr>
              <a:xfrm>
                <a:off x="6477000" y="5116508"/>
                <a:ext cx="471604" cy="369332"/>
                <a:chOff x="6394423" y="3100655"/>
                <a:chExt cx="471604" cy="369332"/>
              </a:xfrm>
            </p:grpSpPr>
            <p:sp>
              <p:nvSpPr>
                <p:cNvPr id="243" name="TextBox 242"/>
                <p:cNvSpPr txBox="1"/>
                <p:nvPr/>
              </p:nvSpPr>
              <p:spPr>
                <a:xfrm>
                  <a:off x="6394423" y="3100655"/>
                  <a:ext cx="471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6463290" y="311352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39" name="Group 121"/>
              <p:cNvGrpSpPr/>
              <p:nvPr/>
            </p:nvGrpSpPr>
            <p:grpSpPr>
              <a:xfrm>
                <a:off x="7092209" y="5106983"/>
                <a:ext cx="437940" cy="369332"/>
                <a:chOff x="7008512" y="3091130"/>
                <a:chExt cx="437940" cy="369332"/>
              </a:xfrm>
            </p:grpSpPr>
            <p:sp>
              <p:nvSpPr>
                <p:cNvPr id="241" name="TextBox 240"/>
                <p:cNvSpPr txBox="1"/>
                <p:nvPr/>
              </p:nvSpPr>
              <p:spPr>
                <a:xfrm>
                  <a:off x="7008512" y="309113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7039836" y="3108458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40" name="Straight Arrow Connector 239"/>
              <p:cNvCxnSpPr/>
              <p:nvPr/>
            </p:nvCxnSpPr>
            <p:spPr>
              <a:xfrm>
                <a:off x="6882105" y="529155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45" name="Group 248"/>
            <p:cNvGrpSpPr/>
            <p:nvPr/>
          </p:nvGrpSpPr>
          <p:grpSpPr>
            <a:xfrm>
              <a:off x="7009461" y="1828800"/>
              <a:ext cx="1009484" cy="575286"/>
              <a:chOff x="7106204" y="6086475"/>
              <a:chExt cx="1009484" cy="575286"/>
            </a:xfrm>
          </p:grpSpPr>
          <p:cxnSp>
            <p:nvCxnSpPr>
              <p:cNvPr id="246" name="Straight Arrow Connector 245"/>
              <p:cNvCxnSpPr/>
              <p:nvPr/>
            </p:nvCxnSpPr>
            <p:spPr>
              <a:xfrm>
                <a:off x="7505700" y="64770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47" name="TextBox 246"/>
              <p:cNvSpPr txBox="1"/>
              <p:nvPr/>
            </p:nvSpPr>
            <p:spPr>
              <a:xfrm>
                <a:off x="7334767" y="6086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48" name="Group 121"/>
              <p:cNvGrpSpPr/>
              <p:nvPr/>
            </p:nvGrpSpPr>
            <p:grpSpPr>
              <a:xfrm>
                <a:off x="7106204" y="6292429"/>
                <a:ext cx="437940" cy="369332"/>
                <a:chOff x="7008512" y="3091130"/>
                <a:chExt cx="437940" cy="369332"/>
              </a:xfrm>
            </p:grpSpPr>
            <p:sp>
              <p:nvSpPr>
                <p:cNvPr id="252" name="TextBox 251"/>
                <p:cNvSpPr txBox="1"/>
                <p:nvPr/>
              </p:nvSpPr>
              <p:spPr>
                <a:xfrm>
                  <a:off x="7008512" y="309113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39836" y="3108458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49" name="Group 119"/>
              <p:cNvGrpSpPr/>
              <p:nvPr/>
            </p:nvGrpSpPr>
            <p:grpSpPr>
              <a:xfrm>
                <a:off x="7669732" y="6292429"/>
                <a:ext cx="445956" cy="369332"/>
                <a:chOff x="7587644" y="3105362"/>
                <a:chExt cx="445956" cy="369332"/>
              </a:xfrm>
            </p:grpSpPr>
            <p:sp>
              <p:nvSpPr>
                <p:cNvPr id="250" name="TextBox 249"/>
                <p:cNvSpPr txBox="1"/>
                <p:nvPr/>
              </p:nvSpPr>
              <p:spPr>
                <a:xfrm>
                  <a:off x="7587644" y="3105362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7637252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54" name="Group 417"/>
            <p:cNvGrpSpPr/>
            <p:nvPr/>
          </p:nvGrpSpPr>
          <p:grpSpPr>
            <a:xfrm>
              <a:off x="7579793" y="2505635"/>
              <a:ext cx="1025642" cy="542365"/>
              <a:chOff x="7677150" y="5652671"/>
              <a:chExt cx="1025642" cy="542365"/>
            </a:xfrm>
          </p:grpSpPr>
          <p:cxnSp>
            <p:nvCxnSpPr>
              <p:cNvPr id="255" name="Straight Arrow Connector 254"/>
              <p:cNvCxnSpPr/>
              <p:nvPr/>
            </p:nvCxnSpPr>
            <p:spPr>
              <a:xfrm>
                <a:off x="8075093" y="600075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56" name="TextBox 255"/>
              <p:cNvSpPr txBox="1"/>
              <p:nvPr/>
            </p:nvSpPr>
            <p:spPr>
              <a:xfrm>
                <a:off x="7939511" y="5652671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57" name="Group 119"/>
              <p:cNvGrpSpPr/>
              <p:nvPr/>
            </p:nvGrpSpPr>
            <p:grpSpPr>
              <a:xfrm>
                <a:off x="7677150" y="5806654"/>
                <a:ext cx="445956" cy="369332"/>
                <a:chOff x="7587644" y="3105362"/>
                <a:chExt cx="445956" cy="369332"/>
              </a:xfrm>
            </p:grpSpPr>
            <p:sp>
              <p:nvSpPr>
                <p:cNvPr id="261" name="TextBox 260"/>
                <p:cNvSpPr txBox="1"/>
                <p:nvPr/>
              </p:nvSpPr>
              <p:spPr>
                <a:xfrm>
                  <a:off x="7587644" y="3105362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637252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58" name="Group 116"/>
              <p:cNvGrpSpPr/>
              <p:nvPr/>
            </p:nvGrpSpPr>
            <p:grpSpPr>
              <a:xfrm>
                <a:off x="8256836" y="5825704"/>
                <a:ext cx="445956" cy="369332"/>
                <a:chOff x="8159660" y="3113738"/>
                <a:chExt cx="445956" cy="369332"/>
              </a:xfrm>
            </p:grpSpPr>
            <p:sp>
              <p:nvSpPr>
                <p:cNvPr id="259" name="TextBox 258"/>
                <p:cNvSpPr txBox="1"/>
                <p:nvPr/>
              </p:nvSpPr>
              <p:spPr>
                <a:xfrm>
                  <a:off x="8159660" y="3113738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821240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63" name="Group 426"/>
            <p:cNvGrpSpPr/>
            <p:nvPr/>
          </p:nvGrpSpPr>
          <p:grpSpPr>
            <a:xfrm>
              <a:off x="8146574" y="1828800"/>
              <a:ext cx="997426" cy="565761"/>
              <a:chOff x="8229600" y="6029325"/>
              <a:chExt cx="997426" cy="565761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481510" y="6029325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265" name="Group 116"/>
              <p:cNvGrpSpPr/>
              <p:nvPr/>
            </p:nvGrpSpPr>
            <p:grpSpPr>
              <a:xfrm>
                <a:off x="8229600" y="6225754"/>
                <a:ext cx="445956" cy="369332"/>
                <a:chOff x="8159660" y="3113738"/>
                <a:chExt cx="445956" cy="369332"/>
              </a:xfrm>
            </p:grpSpPr>
            <p:sp>
              <p:nvSpPr>
                <p:cNvPr id="270" name="TextBox 269"/>
                <p:cNvSpPr txBox="1"/>
                <p:nvPr/>
              </p:nvSpPr>
              <p:spPr>
                <a:xfrm>
                  <a:off x="8159660" y="3113738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821240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66" name="Group 113"/>
              <p:cNvGrpSpPr/>
              <p:nvPr/>
            </p:nvGrpSpPr>
            <p:grpSpPr>
              <a:xfrm>
                <a:off x="8814797" y="6206704"/>
                <a:ext cx="412229" cy="369332"/>
                <a:chOff x="8786990" y="3082504"/>
                <a:chExt cx="412229" cy="369332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8786990" y="3082504"/>
                  <a:ext cx="4122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TT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8821932" y="309120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67" name="Straight Arrow Connector 266"/>
              <p:cNvCxnSpPr/>
              <p:nvPr/>
            </p:nvCxnSpPr>
            <p:spPr>
              <a:xfrm>
                <a:off x="8628882" y="6391275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272" name="Title 1"/>
          <p:cNvSpPr txBox="1">
            <a:spLocks/>
          </p:cNvSpPr>
          <p:nvPr/>
        </p:nvSpPr>
        <p:spPr>
          <a:xfrm>
            <a:off x="215695" y="-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Constructing de </a:t>
            </a:r>
            <a:r>
              <a:rPr lang="en-US" b="0" i="0" dirty="0" err="1" smtClean="0"/>
              <a:t>Bruijn</a:t>
            </a:r>
            <a:r>
              <a:rPr lang="en-US" b="0" i="0" dirty="0" smtClean="0"/>
              <a:t> Graph from </a:t>
            </a:r>
            <a:r>
              <a:rPr lang="en-US" b="0" dirty="0" smtClean="0"/>
              <a:t>k</a:t>
            </a:r>
            <a:r>
              <a:rPr lang="en-US" b="0" i="0" dirty="0" smtClean="0"/>
              <a:t>-</a:t>
            </a:r>
            <a:r>
              <a:rPr lang="en-US" b="0" i="0" dirty="0" err="1" smtClean="0"/>
              <a:t>mer</a:t>
            </a:r>
            <a:r>
              <a:rPr lang="en-US" b="0" i="0" dirty="0" smtClean="0"/>
              <a:t> Composition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248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8" name="TextBox 13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46" name="Group 208"/>
          <p:cNvGrpSpPr/>
          <p:nvPr/>
        </p:nvGrpSpPr>
        <p:grpSpPr>
          <a:xfrm>
            <a:off x="542844" y="2491764"/>
            <a:ext cx="1045040" cy="556236"/>
            <a:chOff x="542925" y="923925"/>
            <a:chExt cx="1045040" cy="556236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943170" y="1295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823331" y="923925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9" name="Group 160"/>
            <p:cNvGrpSpPr/>
            <p:nvPr/>
          </p:nvGrpSpPr>
          <p:grpSpPr>
            <a:xfrm>
              <a:off x="542925" y="1110829"/>
              <a:ext cx="463588" cy="369332"/>
              <a:chOff x="546909" y="3100655"/>
              <a:chExt cx="463588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0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7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83" name="TextBox 182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92" name="TextBox 19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201" name="Straight Arrow Connector 20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2" name="TextBox 20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9" name="TextBox 21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7" name="TextBox 23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0" name="Straight Arrow Connector 23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4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6" name="Straight Arrow Connector 24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7" name="TextBox 24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6" name="TextBox 25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61" name="TextBox 26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6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64" name="TextBox 26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6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7" name="Straight Arrow Connector 26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72" name="Title 1"/>
          <p:cNvSpPr txBox="1">
            <a:spLocks/>
          </p:cNvSpPr>
          <p:nvPr/>
        </p:nvSpPr>
        <p:spPr>
          <a:xfrm>
            <a:off x="212274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Gluing Identically Labeled Nodes</a:t>
            </a:r>
            <a:endParaRPr lang="en-US" i="0" kern="0" dirty="0" smtClean="0">
              <a:solidFill>
                <a:srgbClr val="7030A0"/>
              </a:solidFill>
              <a:ea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8" name="TextBox 13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46" name="Group 208"/>
          <p:cNvGrpSpPr/>
          <p:nvPr/>
        </p:nvGrpSpPr>
        <p:grpSpPr>
          <a:xfrm>
            <a:off x="524182" y="2420287"/>
            <a:ext cx="1063702" cy="618188"/>
            <a:chOff x="524263" y="852448"/>
            <a:chExt cx="1063702" cy="618188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903908" y="1123700"/>
              <a:ext cx="267862" cy="1732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 rot="2041608">
              <a:off x="882163" y="852448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9" name="Group 160"/>
            <p:cNvGrpSpPr/>
            <p:nvPr/>
          </p:nvGrpSpPr>
          <p:grpSpPr>
            <a:xfrm>
              <a:off x="524263" y="856386"/>
              <a:ext cx="463588" cy="375625"/>
              <a:chOff x="528247" y="2846212"/>
              <a:chExt cx="463588" cy="375625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98279" y="284621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8247" y="285250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0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7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83" name="TextBox 182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92" name="TextBox 19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201" name="Straight Arrow Connector 20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2" name="TextBox 20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9" name="TextBox 21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7" name="TextBox 23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0" name="Straight Arrow Connector 23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4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6" name="Straight Arrow Connector 24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7" name="TextBox 24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6" name="TextBox 25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61" name="TextBox 26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6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64" name="TextBox 26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6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7" name="Straight Arrow Connector 26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72" name="Title 1"/>
          <p:cNvSpPr txBox="1">
            <a:spLocks/>
          </p:cNvSpPr>
          <p:nvPr/>
        </p:nvSpPr>
        <p:spPr>
          <a:xfrm>
            <a:off x="212274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 smtClean="0"/>
              <a:t>Gluing Identically Labeled Nodes</a:t>
            </a:r>
            <a:endParaRPr lang="en-US" i="0" kern="0" dirty="0" smtClean="0">
              <a:solidFill>
                <a:srgbClr val="7030A0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64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5" name="TextBox 13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08"/>
          <p:cNvGrpSpPr/>
          <p:nvPr/>
        </p:nvGrpSpPr>
        <p:grpSpPr>
          <a:xfrm>
            <a:off x="542925" y="2206209"/>
            <a:ext cx="1044959" cy="832266"/>
            <a:chOff x="543006" y="638370"/>
            <a:chExt cx="1044959" cy="832266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>
              <a:off x="918968" y="638370"/>
              <a:ext cx="252802" cy="65861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543006" y="8763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9" name="Straight Arrow Connector 158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1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7" name="TextBox 176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6" name="TextBox 18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9" name="Straight Arrow Connector 18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3" name="TextBox 21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1" name="TextBox 23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4" name="Straight Arrow Connector 23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0" name="Straight Arrow Connector 23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1" name="TextBox 24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0" name="TextBox 24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55" name="TextBox 2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8" name="TextBox 25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5" name="TextBox 13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08"/>
          <p:cNvGrpSpPr/>
          <p:nvPr/>
        </p:nvGrpSpPr>
        <p:grpSpPr>
          <a:xfrm>
            <a:off x="542925" y="2206209"/>
            <a:ext cx="1044959" cy="832266"/>
            <a:chOff x="543006" y="638370"/>
            <a:chExt cx="1044959" cy="832266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>
              <a:off x="918968" y="638370"/>
              <a:ext cx="252802" cy="65861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543006" y="8763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4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9" name="Straight Arrow Connector 158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1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7" name="TextBox 176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6" name="TextBox 18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9" name="Straight Arrow Connector 18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3" name="TextBox 21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1" name="TextBox 23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4" name="Straight Arrow Connector 23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0" name="Straight Arrow Connector 23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1" name="TextBox 24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0" name="TextBox 24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55" name="TextBox 2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8" name="TextBox 25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2" name="TextBox 131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4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5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41" name="Straight Arrow Connector 140"/>
            <p:cNvCxnSpPr>
              <a:stCxn id="137" idx="6"/>
              <a:endCxn id="151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3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5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6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1" name="TextBox 170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0" name="TextBox 17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3" name="Straight Arrow Connector 18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8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9" name="Straight Arrow Connector 188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0" name="TextBox 189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1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2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7" name="TextBox 20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25" name="TextBox 22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8" name="Straight Arrow Connector 22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34" name="Straight Arrow Connector 23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5" name="TextBox 23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4" name="TextBox 24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9" name="TextBox 2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2" name="TextBox 25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55" name="Straight Arrow Connector 25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2" name="TextBox 131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4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5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41" name="Straight Arrow Connector 140"/>
            <p:cNvCxnSpPr>
              <a:stCxn id="137" idx="6"/>
              <a:endCxn id="151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3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2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5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6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1" name="TextBox 170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0" name="TextBox 17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3" name="Straight Arrow Connector 18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8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9" name="Straight Arrow Connector 188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0" name="TextBox 189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1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2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7" name="TextBox 20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25" name="TextBox 22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8" name="Straight Arrow Connector 22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34" name="Straight Arrow Connector 23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5" name="TextBox 23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4" name="TextBox 24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9" name="TextBox 2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2" name="TextBox 25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5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55" name="Straight Arrow Connector 25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9" name="TextBox 128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1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2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8" name="Straight Arrow Connector 137"/>
            <p:cNvCxnSpPr>
              <a:stCxn id="134" idx="6"/>
              <a:endCxn id="148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0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3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0"/>
          <p:cNvGrpSpPr/>
          <p:nvPr/>
        </p:nvGrpSpPr>
        <p:grpSpPr>
          <a:xfrm>
            <a:off x="1762125" y="2215012"/>
            <a:ext cx="972933" cy="813938"/>
            <a:chOff x="1740329" y="1799698"/>
            <a:chExt cx="972933" cy="813938"/>
          </a:xfrm>
        </p:grpSpPr>
        <p:cxnSp>
          <p:nvCxnSpPr>
            <p:cNvPr id="150" name="Straight Arrow Connector 149"/>
            <p:cNvCxnSpPr>
              <a:stCxn id="146" idx="6"/>
            </p:cNvCxnSpPr>
            <p:nvPr/>
          </p:nvCxnSpPr>
          <p:spPr>
            <a:xfrm>
              <a:off x="2047915" y="1799698"/>
              <a:ext cx="263086" cy="6402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740329" y="201356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65" name="TextBox 164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6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74" name="TextBox 17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7" name="Straight Arrow Connector 17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2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3" name="Straight Arrow Connector 182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4" name="TextBox 183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5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6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1" name="TextBox 20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9" name="TextBox 21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7" name="Straight Arrow Connector 23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8" name="TextBox 23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6" name="TextBox 24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9" name="Straight Arrow Connector 24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/>
          <p:nvPr/>
        </p:nvGrpSpPr>
        <p:grpSpPr>
          <a:xfrm>
            <a:off x="-9525" y="265389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303" y="266151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259" y="266342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0984" y="265389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709" y="265389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092" y="266151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063" y="266342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7989" y="266151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714" y="265199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1882" y="265199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149" y="266151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004" y="265199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372" y="265389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097" y="265389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778" y="266151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Representing a Genome as a Path  </a:t>
            </a:r>
            <a:endParaRPr lang="en-US" b="0" i="0" dirty="0"/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latin typeface="+mn-lt"/>
              </a:rPr>
              <a:t>Can we construct this </a:t>
            </a:r>
            <a:r>
              <a:rPr lang="en-US" b="0" i="0" dirty="0" smtClean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 smtClean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 smtClean="0">
                <a:latin typeface="+mn-lt"/>
              </a:rPr>
              <a:t>, only from its composition? </a:t>
            </a:r>
            <a:endParaRPr lang="en-US" b="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977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9" name="TextBox 128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1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2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8" name="Straight Arrow Connector 137"/>
            <p:cNvCxnSpPr>
              <a:stCxn id="134" idx="6"/>
              <a:endCxn id="148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0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3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0"/>
          <p:cNvGrpSpPr/>
          <p:nvPr/>
        </p:nvGrpSpPr>
        <p:grpSpPr>
          <a:xfrm>
            <a:off x="1762125" y="2215012"/>
            <a:ext cx="972933" cy="813938"/>
            <a:chOff x="1740329" y="1799698"/>
            <a:chExt cx="972933" cy="813938"/>
          </a:xfrm>
        </p:grpSpPr>
        <p:cxnSp>
          <p:nvCxnSpPr>
            <p:cNvPr id="150" name="Straight Arrow Connector 149"/>
            <p:cNvCxnSpPr>
              <a:stCxn id="146" idx="6"/>
            </p:cNvCxnSpPr>
            <p:nvPr/>
          </p:nvCxnSpPr>
          <p:spPr>
            <a:xfrm>
              <a:off x="2047915" y="1799698"/>
              <a:ext cx="263086" cy="6402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740329" y="201356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5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9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65" name="TextBox 164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6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74" name="TextBox 17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7" name="Straight Arrow Connector 17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2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3" name="Straight Arrow Connector 182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4" name="TextBox 183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5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6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1" name="TextBox 20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9" name="TextBox 21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7" name="Straight Arrow Connector 23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8" name="TextBox 23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6" name="TextBox 24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9" name="Straight Arrow Connector 24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6" name="TextBox 125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8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9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5" name="Straight Arrow Connector 134"/>
            <p:cNvCxnSpPr>
              <a:stCxn id="131" idx="6"/>
              <a:endCxn id="145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7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0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7" name="Straight Arrow Connector 146"/>
            <p:cNvCxnSpPr>
              <a:stCxn id="143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9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59" name="TextBox 158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0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7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8" name="TextBox 167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9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1" name="Straight Arrow Connector 170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6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7" name="Straight Arrow Connector 176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8" name="TextBox 177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9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0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95" name="TextBox 194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6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3" name="TextBox 21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1" name="Straight Arrow Connector 23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2" name="TextBox 23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9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0" name="TextBox 23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3" name="Straight Arrow Connector 24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6" name="TextBox 125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8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9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5" name="Straight Arrow Connector 134"/>
            <p:cNvCxnSpPr>
              <a:stCxn id="131" idx="6"/>
              <a:endCxn id="145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7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0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7" name="Straight Arrow Connector 146"/>
            <p:cNvCxnSpPr>
              <a:stCxn id="143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9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8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59" name="TextBox 158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0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7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8" name="TextBox 167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9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1" name="Straight Arrow Connector 170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6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7" name="Straight Arrow Connector 176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8" name="TextBox 177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9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0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95" name="TextBox 194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6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3" name="TextBox 21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1" name="Straight Arrow Connector 23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2" name="TextBox 23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9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0" name="TextBox 23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4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3" name="Straight Arrow Connector 24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3" name="TextBox 12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2" name="Straight Arrow Connector 131"/>
            <p:cNvCxnSpPr>
              <a:stCxn id="128" idx="6"/>
              <a:endCxn id="14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2"/>
          <p:cNvGrpSpPr/>
          <p:nvPr/>
        </p:nvGrpSpPr>
        <p:grpSpPr>
          <a:xfrm>
            <a:off x="2895600" y="2187494"/>
            <a:ext cx="992082" cy="860506"/>
            <a:chOff x="2899238" y="3025694"/>
            <a:chExt cx="992082" cy="860506"/>
          </a:xfrm>
        </p:grpSpPr>
        <p:sp>
          <p:nvSpPr>
            <p:cNvPr id="156" name="TextBox 155"/>
            <p:cNvSpPr txBox="1"/>
            <p:nvPr/>
          </p:nvSpPr>
          <p:spPr>
            <a:xfrm>
              <a:off x="2899238" y="3200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8" name="Straight Arrow Connector 157"/>
            <p:cNvCxnSpPr>
              <a:stCxn id="152" idx="6"/>
            </p:cNvCxnSpPr>
            <p:nvPr/>
          </p:nvCxnSpPr>
          <p:spPr>
            <a:xfrm>
              <a:off x="3257114" y="3025694"/>
              <a:ext cx="232414" cy="66780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2" name="TextBox 16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5" name="Straight Arrow Connector 16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1" name="Straight Arrow Connector 17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9" name="TextBox 18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7" name="TextBox 20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25" name="Straight Arrow Connector 22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6" name="TextBox 22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34" name="TextBox 23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7" name="Straight Arrow Connector 23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3" name="TextBox 12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2" name="Straight Arrow Connector 131"/>
            <p:cNvCxnSpPr>
              <a:stCxn id="128" idx="6"/>
              <a:endCxn id="14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2"/>
          <p:cNvGrpSpPr/>
          <p:nvPr/>
        </p:nvGrpSpPr>
        <p:grpSpPr>
          <a:xfrm>
            <a:off x="2895600" y="2187494"/>
            <a:ext cx="992082" cy="860506"/>
            <a:chOff x="2899238" y="3025694"/>
            <a:chExt cx="992082" cy="860506"/>
          </a:xfrm>
        </p:grpSpPr>
        <p:sp>
          <p:nvSpPr>
            <p:cNvPr id="156" name="TextBox 155"/>
            <p:cNvSpPr txBox="1"/>
            <p:nvPr/>
          </p:nvSpPr>
          <p:spPr>
            <a:xfrm>
              <a:off x="2899238" y="3200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8" name="Straight Arrow Connector 157"/>
            <p:cNvCxnSpPr>
              <a:stCxn id="152" idx="6"/>
            </p:cNvCxnSpPr>
            <p:nvPr/>
          </p:nvCxnSpPr>
          <p:spPr>
            <a:xfrm>
              <a:off x="3257114" y="3025694"/>
              <a:ext cx="232414" cy="66780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2" name="TextBox 16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5" name="Straight Arrow Connector 16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1" name="Straight Arrow Connector 17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9" name="TextBox 18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7" name="TextBox 20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25" name="Straight Arrow Connector 22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6" name="TextBox 22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34" name="TextBox 23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3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7" name="Straight Arrow Connector 23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0" name="TextBox 11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9" name="Straight Arrow Connector 128"/>
            <p:cNvCxnSpPr>
              <a:stCxn id="125" idx="6"/>
              <a:endCxn id="13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2" name="Straight Arrow Connector 13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1" name="Straight Arrow Connector 140"/>
            <p:cNvCxnSpPr>
              <a:stCxn id="13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3" name="TextBox 15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4" name="Straight Arrow Connector 153"/>
            <p:cNvCxnSpPr>
              <a:stCxn id="149" idx="6"/>
              <a:endCxn id="16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6" name="TextBox 15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9" name="Straight Arrow Connector 15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3" name="TextBox 18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1" name="TextBox 20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0" name="TextBox 21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8" name="TextBox 22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1" name="Straight Arrow Connector 23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0" name="TextBox 11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9" name="Straight Arrow Connector 128"/>
            <p:cNvCxnSpPr>
              <a:stCxn id="125" idx="6"/>
              <a:endCxn id="13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2" name="Straight Arrow Connector 13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1" name="Straight Arrow Connector 140"/>
            <p:cNvCxnSpPr>
              <a:stCxn id="13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3" name="TextBox 15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4" name="Straight Arrow Connector 153"/>
            <p:cNvCxnSpPr>
              <a:stCxn id="149" idx="6"/>
              <a:endCxn id="16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6" name="TextBox 15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9" name="Straight Arrow Connector 15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3" name="TextBox 18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1" name="TextBox 20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0" name="TextBox 21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8" name="TextBox 22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1" name="Straight Arrow Connector 23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7" name="TextBox 11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6" name="Straight Arrow Connector 125"/>
            <p:cNvCxnSpPr>
              <a:stCxn id="122" idx="6"/>
              <a:endCxn id="13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8" name="Straight Arrow Connector 137"/>
            <p:cNvCxnSpPr>
              <a:stCxn id="13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0" name="TextBox 14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1" name="Straight Arrow Connector 150"/>
            <p:cNvCxnSpPr>
              <a:stCxn id="146" idx="6"/>
              <a:endCxn id="15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3" name="TextBox 15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4"/>
          <p:cNvGrpSpPr/>
          <p:nvPr/>
        </p:nvGrpSpPr>
        <p:grpSpPr>
          <a:xfrm>
            <a:off x="4038600" y="2300512"/>
            <a:ext cx="1005945" cy="737963"/>
            <a:chOff x="4051664" y="3509627"/>
            <a:chExt cx="1005945" cy="737963"/>
          </a:xfrm>
        </p:grpSpPr>
        <p:cxnSp>
          <p:nvCxnSpPr>
            <p:cNvPr id="162" name="Straight Arrow Connector 161"/>
            <p:cNvCxnSpPr>
              <a:stCxn id="157" idx="5"/>
            </p:cNvCxnSpPr>
            <p:nvPr/>
          </p:nvCxnSpPr>
          <p:spPr>
            <a:xfrm rot="16200000" flipH="1">
              <a:off x="4229108" y="3647796"/>
              <a:ext cx="554789" cy="2784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051664" y="36475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7" name="TextBox 17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95" name="TextBox 19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3" name="Straight Arrow Connector 21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4" name="TextBox 21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2" name="TextBox 22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7" name="TextBox 11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2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6" name="Straight Arrow Connector 125"/>
            <p:cNvCxnSpPr>
              <a:stCxn id="122" idx="6"/>
              <a:endCxn id="13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8" name="Straight Arrow Connector 137"/>
            <p:cNvCxnSpPr>
              <a:stCxn id="13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4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0" name="TextBox 14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1" name="Straight Arrow Connector 150"/>
            <p:cNvCxnSpPr>
              <a:stCxn id="146" idx="6"/>
              <a:endCxn id="15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3" name="TextBox 15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4"/>
          <p:cNvGrpSpPr/>
          <p:nvPr/>
        </p:nvGrpSpPr>
        <p:grpSpPr>
          <a:xfrm>
            <a:off x="4038600" y="2300512"/>
            <a:ext cx="1005945" cy="737963"/>
            <a:chOff x="4051664" y="3509627"/>
            <a:chExt cx="1005945" cy="737963"/>
          </a:xfrm>
        </p:grpSpPr>
        <p:cxnSp>
          <p:nvCxnSpPr>
            <p:cNvPr id="162" name="Straight Arrow Connector 161"/>
            <p:cNvCxnSpPr>
              <a:stCxn id="157" idx="5"/>
            </p:cNvCxnSpPr>
            <p:nvPr/>
          </p:nvCxnSpPr>
          <p:spPr>
            <a:xfrm rot="16200000" flipH="1">
              <a:off x="4229108" y="3647796"/>
              <a:ext cx="554789" cy="2784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051664" y="36475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7" name="TextBox 17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95" name="TextBox 19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3" name="Straight Arrow Connector 21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4" name="TextBox 21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2" name="TextBox 22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2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4" name="TextBox 11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3" name="Straight Arrow Connector 122"/>
            <p:cNvCxnSpPr>
              <a:stCxn id="119" idx="6"/>
              <a:endCxn id="13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4" name="TextBox 12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5" name="Straight Arrow Connector 134"/>
            <p:cNvCxnSpPr>
              <a:stCxn id="13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7" name="TextBox 14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8" name="Straight Arrow Connector 147"/>
            <p:cNvCxnSpPr>
              <a:stCxn id="143" idx="6"/>
              <a:endCxn id="15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0" name="TextBox 14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8" name="Group 214"/>
          <p:cNvGrpSpPr/>
          <p:nvPr/>
        </p:nvGrpSpPr>
        <p:grpSpPr>
          <a:xfrm>
            <a:off x="4267200" y="1828800"/>
            <a:ext cx="542136" cy="354801"/>
            <a:chOff x="4280264" y="3037915"/>
            <a:chExt cx="542136" cy="354801"/>
          </a:xfrm>
        </p:grpSpPr>
        <p:cxnSp>
          <p:nvCxnSpPr>
            <p:cNvPr id="159" name="Straight Arrow Connector 158"/>
            <p:cNvCxnSpPr>
              <a:stCxn id="154" idx="6"/>
              <a:endCxn id="168" idx="2"/>
            </p:cNvCxnSpPr>
            <p:nvPr/>
          </p:nvCxnSpPr>
          <p:spPr>
            <a:xfrm flipV="1">
              <a:off x="4415484" y="3380532"/>
              <a:ext cx="228376" cy="1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4280264" y="30379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6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1" name="TextBox 17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89" name="TextBox 18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07" name="Straight Arrow Connector 20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8" name="TextBox 20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16" name="TextBox 21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9" name="Straight Arrow Connector 21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9525" y="2651991"/>
            <a:ext cx="9201869" cy="422910"/>
            <a:chOff x="-9525" y="2651991"/>
            <a:chExt cx="9201869" cy="422910"/>
          </a:xfrm>
        </p:grpSpPr>
        <p:cxnSp>
          <p:nvCxnSpPr>
            <p:cNvPr id="125" name="Straight Arrow Connector 124"/>
            <p:cNvCxnSpPr>
              <a:stCxn id="34" idx="6"/>
              <a:endCxn id="36" idx="2"/>
            </p:cNvCxnSpPr>
            <p:nvPr/>
          </p:nvCxnSpPr>
          <p:spPr>
            <a:xfrm>
              <a:off x="438956" y="2859636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49"/>
            <p:cNvGrpSpPr/>
            <p:nvPr/>
          </p:nvGrpSpPr>
          <p:grpSpPr>
            <a:xfrm>
              <a:off x="-9525" y="2653896"/>
              <a:ext cx="519566" cy="411480"/>
              <a:chOff x="-38100" y="3617912"/>
              <a:chExt cx="519566" cy="41148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38100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latin typeface="+mn-lt"/>
                  </a:rPr>
                  <a:t>TA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6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3" name="Group 50"/>
            <p:cNvGrpSpPr/>
            <p:nvPr/>
          </p:nvGrpSpPr>
          <p:grpSpPr>
            <a:xfrm>
              <a:off x="600303" y="2661516"/>
              <a:ext cx="519694" cy="411480"/>
              <a:chOff x="784012" y="3625532"/>
              <a:chExt cx="519694" cy="41148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784012" y="3656012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latin typeface="+mn-lt"/>
                  </a:rPr>
                  <a:t>A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82862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4" name="Group 51"/>
            <p:cNvGrpSpPr/>
            <p:nvPr/>
          </p:nvGrpSpPr>
          <p:grpSpPr>
            <a:xfrm>
              <a:off x="1210259" y="2663421"/>
              <a:ext cx="520463" cy="411480"/>
              <a:chOff x="1361519" y="3627437"/>
              <a:chExt cx="520463" cy="411480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361519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400175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5" name="Group 52"/>
            <p:cNvGrpSpPr/>
            <p:nvPr/>
          </p:nvGrpSpPr>
          <p:grpSpPr>
            <a:xfrm>
              <a:off x="1820984" y="2653896"/>
              <a:ext cx="520463" cy="411480"/>
              <a:chOff x="1939795" y="3617912"/>
              <a:chExt cx="520463" cy="411480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939795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</a:t>
                </a:r>
                <a:endParaRPr lang="en-US" sz="1600" b="1" i="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98115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6" name="Group 53"/>
            <p:cNvGrpSpPr/>
            <p:nvPr/>
          </p:nvGrpSpPr>
          <p:grpSpPr>
            <a:xfrm>
              <a:off x="2431709" y="2653896"/>
              <a:ext cx="534121" cy="411480"/>
              <a:chOff x="2518071" y="3617912"/>
              <a:chExt cx="534121" cy="41148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518071" y="3656012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CC</a:t>
                </a:r>
                <a:endParaRPr lang="en-US" sz="1600" b="1" i="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57170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7" name="Group 54"/>
            <p:cNvGrpSpPr/>
            <p:nvPr/>
          </p:nvGrpSpPr>
          <p:grpSpPr>
            <a:xfrm>
              <a:off x="3056092" y="2661516"/>
              <a:ext cx="527709" cy="411480"/>
              <a:chOff x="3110005" y="3625532"/>
              <a:chExt cx="527709" cy="411480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3110005" y="3656012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CC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171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8" name="Group 55"/>
            <p:cNvGrpSpPr/>
            <p:nvPr/>
          </p:nvGrpSpPr>
          <p:grpSpPr>
            <a:xfrm>
              <a:off x="3674063" y="2663421"/>
              <a:ext cx="503664" cy="411480"/>
              <a:chOff x="3695527" y="3627437"/>
              <a:chExt cx="503664" cy="411480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3695527" y="3656012"/>
                <a:ext cx="5036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FF0000"/>
                    </a:solidFill>
                    <a:latin typeface="+mn-lt"/>
                  </a:rPr>
                  <a:t>C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733754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9" name="Group 56"/>
            <p:cNvGrpSpPr/>
            <p:nvPr/>
          </p:nvGrpSpPr>
          <p:grpSpPr>
            <a:xfrm>
              <a:off x="4267989" y="2661516"/>
              <a:ext cx="520463" cy="411480"/>
              <a:chOff x="4257004" y="3625532"/>
              <a:chExt cx="520463" cy="411480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4257004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314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0" name="Group 57"/>
            <p:cNvGrpSpPr/>
            <p:nvPr/>
          </p:nvGrpSpPr>
          <p:grpSpPr>
            <a:xfrm>
              <a:off x="4878714" y="2651991"/>
              <a:ext cx="542906" cy="411480"/>
              <a:chOff x="4835280" y="3616007"/>
              <a:chExt cx="542906" cy="411480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4835280" y="3656012"/>
                <a:ext cx="54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</a:t>
                </a:r>
                <a:endParaRPr lang="en-US" sz="1600" b="1" i="0" dirty="0">
                  <a:solidFill>
                    <a:srgbClr val="00B050"/>
                  </a:solidFill>
                  <a:latin typeface="+mn-lt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8958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2" name="Group 58"/>
            <p:cNvGrpSpPr/>
            <p:nvPr/>
          </p:nvGrpSpPr>
          <p:grpSpPr>
            <a:xfrm>
              <a:off x="5511882" y="2651991"/>
              <a:ext cx="579005" cy="411480"/>
              <a:chOff x="5435999" y="3616007"/>
              <a:chExt cx="579005" cy="411480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5435999" y="3656012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GG</a:t>
                </a:r>
                <a:endParaRPr lang="en-US" sz="1600" b="1" i="0" dirty="0">
                  <a:solidFill>
                    <a:srgbClr val="00B050"/>
                  </a:solidFill>
                  <a:latin typeface="+mn-lt"/>
                </a:endParaRP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5054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6181149" y="2661516"/>
              <a:ext cx="572593" cy="411480"/>
              <a:chOff x="6072817" y="3625532"/>
              <a:chExt cx="572593" cy="411480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072817" y="3656012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GG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3405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4" name="Group 60"/>
            <p:cNvGrpSpPr/>
            <p:nvPr/>
          </p:nvGrpSpPr>
          <p:grpSpPr>
            <a:xfrm>
              <a:off x="6844004" y="2651991"/>
              <a:ext cx="526106" cy="411480"/>
              <a:chOff x="6703223" y="3616007"/>
              <a:chExt cx="526106" cy="411480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6703223" y="3656012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B050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674365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5" name="Group 61"/>
            <p:cNvGrpSpPr/>
            <p:nvPr/>
          </p:nvGrpSpPr>
          <p:grpSpPr>
            <a:xfrm>
              <a:off x="7460372" y="2653896"/>
              <a:ext cx="520463" cy="411480"/>
              <a:chOff x="7287142" y="3617912"/>
              <a:chExt cx="520463" cy="411480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7287142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ATG</a:t>
                </a:r>
                <a:endParaRPr lang="en-US" sz="1600" b="1" i="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33425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6" name="Group 62"/>
            <p:cNvGrpSpPr/>
            <p:nvPr/>
          </p:nvGrpSpPr>
          <p:grpSpPr>
            <a:xfrm>
              <a:off x="8071097" y="2653896"/>
              <a:ext cx="511422" cy="411480"/>
              <a:chOff x="7865418" y="3617912"/>
              <a:chExt cx="511422" cy="411480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7865418" y="3656012"/>
                <a:ext cx="5114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 smtClean="0">
                    <a:solidFill>
                      <a:srgbClr val="7030A0"/>
                    </a:solidFill>
                    <a:latin typeface="+mn-lt"/>
                  </a:rPr>
                  <a:t>T</a:t>
                </a:r>
                <a:endParaRPr lang="en-US" sz="1600" b="1" i="0" dirty="0">
                  <a:solidFill>
                    <a:srgbClr val="7030A0"/>
                  </a:solidFill>
                  <a:latin typeface="+mn-lt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7896225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7" name="Group 63"/>
            <p:cNvGrpSpPr/>
            <p:nvPr/>
          </p:nvGrpSpPr>
          <p:grpSpPr>
            <a:xfrm>
              <a:off x="8672778" y="2661516"/>
              <a:ext cx="519566" cy="411480"/>
              <a:chOff x="8644203" y="3625532"/>
              <a:chExt cx="519566" cy="411480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8644203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 smtClean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 smtClean="0">
                    <a:solidFill>
                      <a:srgbClr val="7030A0"/>
                    </a:solidFill>
                    <a:latin typeface="+mn-lt"/>
                  </a:rPr>
                  <a:t>TT</a:t>
                </a:r>
                <a:endParaRPr lang="en-US" sz="1600" b="1" i="0" dirty="0">
                  <a:solidFill>
                    <a:srgbClr val="7030A0"/>
                  </a:solidFill>
                  <a:latin typeface="+mn-lt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870580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>
              <a:off x="105133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5141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27053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89918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353736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4127911" y="286693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14875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37568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1386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68061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290211" y="285550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905750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8518936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 smtClean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 smtClean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 smtClean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endParaRPr lang="en-US" i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Representing a Genome as a Path  </a:t>
            </a:r>
            <a:endParaRPr lang="en-US" b="0" i="0" dirty="0"/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latin typeface="+mn-lt"/>
              </a:rPr>
              <a:t>Can we construct this </a:t>
            </a:r>
            <a:r>
              <a:rPr lang="en-US" b="0" i="0" dirty="0" smtClean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 smtClean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 smtClean="0">
                <a:latin typeface="+mn-lt"/>
              </a:rPr>
              <a:t>, only from its composition? </a:t>
            </a:r>
            <a:endParaRPr lang="en-US" b="0" i="0" dirty="0">
              <a:latin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1466" y="5029200"/>
            <a:ext cx="8202943" cy="73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Yes. We simply need to connect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 with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 if </a:t>
            </a:r>
            <a:r>
              <a:rPr lang="en-US" dirty="0" smtClean="0">
                <a:latin typeface="+mj-lt"/>
              </a:rPr>
              <a:t>suffix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)=</a:t>
            </a:r>
            <a:r>
              <a:rPr lang="en-US" dirty="0" smtClean="0">
                <a:latin typeface="+mj-lt"/>
              </a:rPr>
              <a:t>prefix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). </a:t>
            </a:r>
          </a:p>
          <a:p>
            <a:pPr algn="ctr"/>
            <a:r>
              <a:rPr lang="en-US" b="0" i="0" dirty="0" smtClean="0">
                <a:latin typeface="+mj-lt"/>
              </a:rPr>
              <a:t>E.g. </a:t>
            </a:r>
            <a:r>
              <a:rPr lang="en-US" sz="2400" i="0" dirty="0" smtClean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400" b="0" i="0" dirty="0" smtClean="0">
                <a:latin typeface="+mj-lt"/>
              </a:rPr>
              <a:t>→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i="0" dirty="0" smtClean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400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sz="2400" b="0" i="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27795" y="5373469"/>
            <a:ext cx="371475" cy="341531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953000" y="5388046"/>
            <a:ext cx="378246" cy="326954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9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3" name="TextBox 11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2" name="Straight Arrow Connector 121"/>
            <p:cNvCxnSpPr>
              <a:stCxn id="118" idx="6"/>
              <a:endCxn id="13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4" name="Straight Arrow Connector 133"/>
            <p:cNvCxnSpPr>
              <a:stCxn id="13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TextBox 13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5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6" name="TextBox 145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7" name="Straight Arrow Connector 146"/>
            <p:cNvCxnSpPr>
              <a:stCxn id="142" idx="6"/>
              <a:endCxn id="155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9" name="TextBox 148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0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1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52" name="Straight Arrow Connector 151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67" name="TextBox 16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6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0" name="Straight Arrow Connector 16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85" name="TextBox 18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8" name="Straight Arrow Connector 18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5" name="TextBox 19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4" name="TextBox 20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12" name="TextBox 21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1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8" name="TextBox 21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5" name="Straight Arrow Connector 21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20" name="TextBox 21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21" name="Straight Arrow Connector 22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0" name="TextBox 10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9" name="Straight Arrow Connector 118"/>
            <p:cNvCxnSpPr>
              <a:stCxn id="115" idx="6"/>
              <a:endCxn id="12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1" name="Straight Arrow Connector 130"/>
            <p:cNvCxnSpPr>
              <a:stCxn id="12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3" name="TextBox 14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4" name="Straight Arrow Connector 143"/>
            <p:cNvCxnSpPr>
              <a:stCxn id="139" idx="6"/>
              <a:endCxn id="15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6" name="TextBox 14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3" name="Group 330"/>
          <p:cNvGrpSpPr/>
          <p:nvPr/>
        </p:nvGrpSpPr>
        <p:grpSpPr>
          <a:xfrm>
            <a:off x="5181600" y="2292490"/>
            <a:ext cx="1087353" cy="745985"/>
            <a:chOff x="5219251" y="3796880"/>
            <a:chExt cx="1087353" cy="745985"/>
          </a:xfrm>
        </p:grpSpPr>
        <p:sp>
          <p:nvSpPr>
            <p:cNvPr id="164" name="TextBox 163"/>
            <p:cNvSpPr txBox="1"/>
            <p:nvPr/>
          </p:nvSpPr>
          <p:spPr>
            <a:xfrm>
              <a:off x="5219251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6" name="Straight Arrow Connector 165"/>
            <p:cNvCxnSpPr>
              <a:stCxn id="159" idx="5"/>
            </p:cNvCxnSpPr>
            <p:nvPr/>
          </p:nvCxnSpPr>
          <p:spPr>
            <a:xfrm rot="16200000" flipH="1">
              <a:off x="5448301" y="3907083"/>
              <a:ext cx="562811" cy="3424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9" name="TextBox 17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2" name="Straight Arrow Connector 18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88" name="Straight Arrow Connector 18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9" name="TextBox 18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8" name="TextBox 19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06" name="TextBox 20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9" name="Straight Arrow Connector 20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14" name="TextBox 21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15" name="Straight Arrow Connector 21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0" name="TextBox 10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9" name="Straight Arrow Connector 118"/>
            <p:cNvCxnSpPr>
              <a:stCxn id="115" idx="6"/>
              <a:endCxn id="12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1" name="Straight Arrow Connector 130"/>
            <p:cNvCxnSpPr>
              <a:stCxn id="12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3" name="TextBox 14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4" name="Straight Arrow Connector 143"/>
            <p:cNvCxnSpPr>
              <a:stCxn id="139" idx="6"/>
              <a:endCxn id="15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6" name="TextBox 14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3" name="Group 330"/>
          <p:cNvGrpSpPr/>
          <p:nvPr/>
        </p:nvGrpSpPr>
        <p:grpSpPr>
          <a:xfrm>
            <a:off x="5181600" y="2292490"/>
            <a:ext cx="1087353" cy="745985"/>
            <a:chOff x="5219251" y="3796880"/>
            <a:chExt cx="1087353" cy="745985"/>
          </a:xfrm>
        </p:grpSpPr>
        <p:sp>
          <p:nvSpPr>
            <p:cNvPr id="164" name="TextBox 163"/>
            <p:cNvSpPr txBox="1"/>
            <p:nvPr/>
          </p:nvSpPr>
          <p:spPr>
            <a:xfrm>
              <a:off x="5219251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66" name="Straight Arrow Connector 165"/>
            <p:cNvCxnSpPr>
              <a:stCxn id="159" idx="5"/>
            </p:cNvCxnSpPr>
            <p:nvPr/>
          </p:nvCxnSpPr>
          <p:spPr>
            <a:xfrm rot="16200000" flipH="1">
              <a:off x="5448301" y="3907083"/>
              <a:ext cx="562811" cy="3424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9" name="TextBox 17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2" name="Straight Arrow Connector 18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88" name="Straight Arrow Connector 18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9" name="TextBox 18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8" name="TextBox 19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06" name="TextBox 20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9" name="Straight Arrow Connector 20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14" name="TextBox 21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15" name="Straight Arrow Connector 21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7" name="TextBox 10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6" name="Straight Arrow Connector 115"/>
            <p:cNvCxnSpPr>
              <a:stCxn id="112" idx="6"/>
              <a:endCxn id="12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8" name="Straight Arrow Connector 127"/>
            <p:cNvCxnSpPr>
              <a:stCxn id="12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0" name="TextBox 13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1" name="Straight Arrow Connector 140"/>
            <p:cNvCxnSpPr>
              <a:stCxn id="136" idx="6"/>
              <a:endCxn id="14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3" name="TextBox 14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0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61" name="TextBox 160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stCxn id="156" idx="6"/>
              <a:endCxn id="171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3" name="TextBox 17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6" name="Straight Arrow Connector 17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1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1" name="Straight Arrow Connector 19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2" name="TextBox 19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9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200" name="TextBox 19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3" name="Straight Arrow Connector 20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8" name="TextBox 207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7" name="TextBox 10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6" name="Straight Arrow Connector 115"/>
            <p:cNvCxnSpPr>
              <a:stCxn id="112" idx="6"/>
              <a:endCxn id="12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8" name="Straight Arrow Connector 127"/>
            <p:cNvCxnSpPr>
              <a:stCxn id="12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3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0" name="TextBox 13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41" name="Straight Arrow Connector 140"/>
            <p:cNvCxnSpPr>
              <a:stCxn id="136" idx="6"/>
              <a:endCxn id="14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3" name="TextBox 14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60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61" name="TextBox 160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stCxn id="156" idx="6"/>
              <a:endCxn id="171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7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3" name="TextBox 17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6" name="Straight Arrow Connector 17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1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1" name="Straight Arrow Connector 19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2" name="TextBox 19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9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200" name="TextBox 19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3" name="Straight Arrow Connector 20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8" name="TextBox 207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4" name="TextBox 10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3" name="Straight Arrow Connector 112"/>
            <p:cNvCxnSpPr>
              <a:stCxn id="109" idx="6"/>
              <a:endCxn id="12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6" name="Straight Arrow Connector 11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5" name="Straight Arrow Connector 124"/>
            <p:cNvCxnSpPr>
              <a:stCxn id="12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7" name="TextBox 13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8" name="Straight Arrow Connector 137"/>
            <p:cNvCxnSpPr>
              <a:stCxn id="133" idx="6"/>
              <a:endCxn id="14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0" name="TextBox 13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0" name="TextBox 149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1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7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8" name="TextBox 157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9" name="Straight Arrow Connector 158"/>
            <p:cNvCxnSpPr>
              <a:stCxn id="153" idx="6"/>
              <a:endCxn id="168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0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2" name="TextBox 161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3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9" name="Group 327"/>
          <p:cNvGrpSpPr/>
          <p:nvPr/>
        </p:nvGrpSpPr>
        <p:grpSpPr>
          <a:xfrm>
            <a:off x="6484294" y="2301300"/>
            <a:ext cx="975662" cy="737175"/>
            <a:chOff x="6554487" y="4739140"/>
            <a:chExt cx="975662" cy="737175"/>
          </a:xfrm>
        </p:grpSpPr>
        <p:sp>
          <p:nvSpPr>
            <p:cNvPr id="170" name="TextBox 169"/>
            <p:cNvSpPr txBox="1"/>
            <p:nvPr/>
          </p:nvSpPr>
          <p:spPr>
            <a:xfrm>
              <a:off x="6554487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2" name="Straight Arrow Connector 171"/>
            <p:cNvCxnSpPr>
              <a:stCxn id="166" idx="5"/>
            </p:cNvCxnSpPr>
            <p:nvPr/>
          </p:nvCxnSpPr>
          <p:spPr>
            <a:xfrm rot="16200000" flipH="1">
              <a:off x="6688547" y="4870983"/>
              <a:ext cx="554001" cy="29031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85" name="Straight Arrow Connector 18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6" name="TextBox 18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3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94" name="TextBox 19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2" name="TextBox 201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4" name="TextBox 10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3" name="Straight Arrow Connector 112"/>
            <p:cNvCxnSpPr>
              <a:stCxn id="109" idx="6"/>
              <a:endCxn id="12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6" name="Straight Arrow Connector 11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5" name="Straight Arrow Connector 124"/>
            <p:cNvCxnSpPr>
              <a:stCxn id="12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7" name="TextBox 13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8" name="Straight Arrow Connector 137"/>
            <p:cNvCxnSpPr>
              <a:stCxn id="133" idx="6"/>
              <a:endCxn id="14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0" name="TextBox 13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0" name="TextBox 149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1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7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8" name="TextBox 157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9" name="Straight Arrow Connector 158"/>
            <p:cNvCxnSpPr>
              <a:stCxn id="153" idx="6"/>
              <a:endCxn id="168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0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2" name="TextBox 161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3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9" name="Group 327"/>
          <p:cNvGrpSpPr/>
          <p:nvPr/>
        </p:nvGrpSpPr>
        <p:grpSpPr>
          <a:xfrm>
            <a:off x="6484294" y="2301300"/>
            <a:ext cx="975662" cy="737175"/>
            <a:chOff x="6554487" y="4739140"/>
            <a:chExt cx="975662" cy="737175"/>
          </a:xfrm>
        </p:grpSpPr>
        <p:sp>
          <p:nvSpPr>
            <p:cNvPr id="170" name="TextBox 169"/>
            <p:cNvSpPr txBox="1"/>
            <p:nvPr/>
          </p:nvSpPr>
          <p:spPr>
            <a:xfrm>
              <a:off x="6554487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72" name="Straight Arrow Connector 171"/>
            <p:cNvCxnSpPr>
              <a:stCxn id="166" idx="5"/>
            </p:cNvCxnSpPr>
            <p:nvPr/>
          </p:nvCxnSpPr>
          <p:spPr>
            <a:xfrm rot="16200000" flipH="1">
              <a:off x="6688547" y="4870983"/>
              <a:ext cx="554001" cy="29031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85" name="Straight Arrow Connector 18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6" name="TextBox 18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3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94" name="TextBox 19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9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2" name="TextBox 201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1" name="TextBox 100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3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4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9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0" name="Straight Arrow Connector 109"/>
            <p:cNvCxnSpPr>
              <a:stCxn id="106" idx="6"/>
              <a:endCxn id="120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2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5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6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2" name="Straight Arrow Connector 121"/>
            <p:cNvCxnSpPr>
              <a:stCxn id="118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4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7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4" name="TextBox 133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5" name="Straight Arrow Connector 134"/>
            <p:cNvCxnSpPr>
              <a:stCxn id="130" idx="6"/>
              <a:endCxn id="143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6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7" name="TextBox 136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8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9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0" name="Straight Arrow Connector 139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7" name="TextBox 14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4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5" name="TextBox 154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6" name="Straight Arrow Connector 155"/>
            <p:cNvCxnSpPr>
              <a:stCxn id="150" idx="6"/>
              <a:endCxn id="165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6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7" name="TextBox 166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8" name="Straight Arrow Connector 167"/>
            <p:cNvCxnSpPr>
              <a:stCxn id="163" idx="6"/>
              <a:endCxn id="177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0" name="TextBox 17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7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8" name="TextBox 18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6" name="TextBox 195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1" name="TextBox 100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3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4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9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0" name="Straight Arrow Connector 109"/>
            <p:cNvCxnSpPr>
              <a:stCxn id="106" idx="6"/>
              <a:endCxn id="120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2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5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6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2" name="Straight Arrow Connector 121"/>
            <p:cNvCxnSpPr>
              <a:stCxn id="118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4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7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4" name="TextBox 133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5" name="Straight Arrow Connector 134"/>
            <p:cNvCxnSpPr>
              <a:stCxn id="130" idx="6"/>
              <a:endCxn id="143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6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7" name="TextBox 136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8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9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40" name="Straight Arrow Connector 139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7" name="TextBox 14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4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5" name="TextBox 154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6" name="Straight Arrow Connector 155"/>
            <p:cNvCxnSpPr>
              <a:stCxn id="150" idx="6"/>
              <a:endCxn id="165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6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7" name="TextBox 166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8" name="Straight Arrow Connector 167"/>
            <p:cNvCxnSpPr>
              <a:stCxn id="163" idx="6"/>
              <a:endCxn id="177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7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0" name="TextBox 17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85" name="Oval 18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8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7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8" name="TextBox 18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6" name="TextBox 195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8" name="TextBox 9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6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7" name="Straight Arrow Connector 106"/>
            <p:cNvCxnSpPr>
              <a:stCxn id="103" idx="6"/>
              <a:endCxn id="117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9" name="Straight Arrow Connector 118"/>
            <p:cNvCxnSpPr>
              <a:stCxn id="115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1" name="TextBox 130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2" name="Straight Arrow Connector 131"/>
            <p:cNvCxnSpPr>
              <a:stCxn id="127" idx="6"/>
              <a:endCxn id="140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4" name="TextBox 13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4" name="TextBox 143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5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6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1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2" name="TextBox 151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3" name="Straight Arrow Connector 152"/>
            <p:cNvCxnSpPr>
              <a:stCxn id="147" idx="6"/>
              <a:endCxn id="162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8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3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4" name="TextBox 163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5" name="Straight Arrow Connector 164"/>
            <p:cNvCxnSpPr>
              <a:stCxn id="160" idx="6"/>
              <a:endCxn id="174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6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9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5" name="Group 417"/>
          <p:cNvGrpSpPr/>
          <p:nvPr/>
        </p:nvGrpSpPr>
        <p:grpSpPr>
          <a:xfrm>
            <a:off x="7620000" y="2298642"/>
            <a:ext cx="985435" cy="749358"/>
            <a:chOff x="7717357" y="5445678"/>
            <a:chExt cx="985435" cy="749358"/>
          </a:xfrm>
        </p:grpSpPr>
        <p:cxnSp>
          <p:nvCxnSpPr>
            <p:cNvPr id="176" name="Straight Arrow Connector 175"/>
            <p:cNvCxnSpPr>
              <a:stCxn id="172" idx="5"/>
            </p:cNvCxnSpPr>
            <p:nvPr/>
          </p:nvCxnSpPr>
          <p:spPr>
            <a:xfrm rot="16200000" flipH="1">
              <a:off x="7873981" y="5572626"/>
              <a:ext cx="556660" cy="30276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717357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1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2" name="TextBox 18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5" name="Straight Arrow Connector 18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0" name="TextBox 18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  <p:sp>
        <p:nvSpPr>
          <p:cNvPr id="82" name="TextBox 81"/>
          <p:cNvSpPr txBox="1"/>
          <p:nvPr/>
        </p:nvSpPr>
        <p:spPr>
          <a:xfrm>
            <a:off x="481466" y="5029200"/>
            <a:ext cx="8202943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Yes. We simply need to connect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 with 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 if </a:t>
            </a:r>
            <a:r>
              <a:rPr lang="en-US" dirty="0" smtClean="0">
                <a:latin typeface="+mj-lt"/>
              </a:rPr>
              <a:t>suffix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1</a:t>
            </a:r>
            <a:r>
              <a:rPr lang="en-US" b="0" i="0" dirty="0" smtClean="0">
                <a:latin typeface="+mj-lt"/>
              </a:rPr>
              <a:t>)=</a:t>
            </a:r>
            <a:r>
              <a:rPr lang="en-US" dirty="0" smtClean="0">
                <a:latin typeface="+mj-lt"/>
              </a:rPr>
              <a:t>prefix</a:t>
            </a:r>
            <a:r>
              <a:rPr lang="en-US" b="0" i="0" dirty="0" smtClean="0">
                <a:latin typeface="+mj-lt"/>
              </a:rPr>
              <a:t>(</a:t>
            </a:r>
            <a:r>
              <a:rPr lang="en-US" b="0" dirty="0" smtClean="0">
                <a:latin typeface="+mj-lt"/>
              </a:rPr>
              <a:t>k</a:t>
            </a:r>
            <a:r>
              <a:rPr lang="en-US" b="0" i="0" dirty="0" smtClean="0">
                <a:latin typeface="+mj-lt"/>
              </a:rPr>
              <a:t>-mer</a:t>
            </a:r>
            <a:r>
              <a:rPr lang="en-US" b="0" i="0" baseline="-25000" dirty="0" smtClean="0">
                <a:latin typeface="+mj-lt"/>
              </a:rPr>
              <a:t>2</a:t>
            </a:r>
            <a:r>
              <a:rPr lang="en-US" b="0" i="0" dirty="0" smtClean="0">
                <a:latin typeface="+mj-lt"/>
              </a:rPr>
              <a:t>). </a:t>
            </a:r>
          </a:p>
          <a:p>
            <a:pPr algn="ctr"/>
            <a:r>
              <a:rPr lang="en-US" b="0" i="0" dirty="0" smtClean="0">
                <a:latin typeface="+mj-lt"/>
              </a:rPr>
              <a:t>E.g. </a:t>
            </a:r>
            <a:r>
              <a:rPr lang="en-US" i="0" dirty="0" smtClean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b="0" i="0" dirty="0" smtClean="0">
                <a:latin typeface="+mj-lt"/>
              </a:rPr>
              <a:t>→</a:t>
            </a:r>
            <a:r>
              <a:rPr lang="en-US" i="0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i="0" dirty="0" smtClean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i="0" dirty="0" smtClean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59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8" name="TextBox 9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0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6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7" name="Straight Arrow Connector 106"/>
            <p:cNvCxnSpPr>
              <a:stCxn id="103" idx="6"/>
              <a:endCxn id="117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1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9" name="Straight Arrow Connector 118"/>
            <p:cNvCxnSpPr>
              <a:stCxn id="115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1" name="TextBox 130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32" name="Straight Arrow Connector 131"/>
            <p:cNvCxnSpPr>
              <a:stCxn id="127" idx="6"/>
              <a:endCxn id="140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4" name="TextBox 13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4" name="TextBox 143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5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6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51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2" name="TextBox 151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3" name="Straight Arrow Connector 152"/>
            <p:cNvCxnSpPr>
              <a:stCxn id="147" idx="6"/>
              <a:endCxn id="162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7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8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3" name="Group 327"/>
          <p:cNvGrpSpPr/>
          <p:nvPr/>
        </p:nvGrpSpPr>
        <p:grpSpPr>
          <a:xfrm>
            <a:off x="6667500" y="1809750"/>
            <a:ext cx="542136" cy="379096"/>
            <a:chOff x="6737693" y="4247590"/>
            <a:chExt cx="542136" cy="379096"/>
          </a:xfrm>
        </p:grpSpPr>
        <p:sp>
          <p:nvSpPr>
            <p:cNvPr id="164" name="TextBox 163"/>
            <p:cNvSpPr txBox="1"/>
            <p:nvPr/>
          </p:nvSpPr>
          <p:spPr>
            <a:xfrm>
              <a:off x="6737693" y="424759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5" name="Straight Arrow Connector 164"/>
            <p:cNvCxnSpPr>
              <a:stCxn id="160" idx="6"/>
              <a:endCxn id="174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6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9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5" name="Group 417"/>
          <p:cNvGrpSpPr/>
          <p:nvPr/>
        </p:nvGrpSpPr>
        <p:grpSpPr>
          <a:xfrm>
            <a:off x="7620000" y="2298642"/>
            <a:ext cx="985435" cy="749358"/>
            <a:chOff x="7717357" y="5445678"/>
            <a:chExt cx="985435" cy="749358"/>
          </a:xfrm>
        </p:grpSpPr>
        <p:cxnSp>
          <p:nvCxnSpPr>
            <p:cNvPr id="176" name="Straight Arrow Connector 175"/>
            <p:cNvCxnSpPr>
              <a:stCxn id="172" idx="5"/>
            </p:cNvCxnSpPr>
            <p:nvPr/>
          </p:nvCxnSpPr>
          <p:spPr>
            <a:xfrm rot="16200000" flipH="1">
              <a:off x="7873981" y="5572626"/>
              <a:ext cx="556660" cy="30276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717357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81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2" name="TextBox 18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8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5" name="Straight Arrow Connector 18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0" name="TextBox 18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5" name="TextBox 9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9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9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3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4" name="Straight Arrow Connector 103"/>
            <p:cNvCxnSpPr>
              <a:stCxn id="100" idx="6"/>
              <a:endCxn id="114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5" name="TextBox 104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06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07" name="Straight Arrow Connector 106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09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0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6" name="Straight Arrow Connector 115"/>
            <p:cNvCxnSpPr>
              <a:stCxn id="112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8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21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28" name="TextBox 127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29" name="Straight Arrow Connector 128"/>
            <p:cNvCxnSpPr>
              <a:stCxn id="124" idx="6"/>
              <a:endCxn id="137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0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1" name="TextBox 130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32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33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134" name="Straight Arrow Connector 133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1" name="TextBox 14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4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grpSp>
        <p:nvGrpSpPr>
          <p:cNvPr id="148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49" name="TextBox 148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50" name="Straight Arrow Connector 149"/>
            <p:cNvCxnSpPr>
              <a:stCxn id="144" idx="6"/>
              <a:endCxn id="159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5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0" name="Group 327"/>
          <p:cNvGrpSpPr/>
          <p:nvPr/>
        </p:nvGrpSpPr>
        <p:grpSpPr>
          <a:xfrm>
            <a:off x="6667500" y="1809750"/>
            <a:ext cx="542136" cy="379096"/>
            <a:chOff x="6737693" y="4247590"/>
            <a:chExt cx="542136" cy="379096"/>
          </a:xfrm>
        </p:grpSpPr>
        <p:sp>
          <p:nvSpPr>
            <p:cNvPr id="161" name="TextBox 160"/>
            <p:cNvSpPr txBox="1"/>
            <p:nvPr/>
          </p:nvSpPr>
          <p:spPr>
            <a:xfrm>
              <a:off x="6737693" y="424759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stCxn id="157" idx="6"/>
              <a:endCxn id="171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2" name="Group 417"/>
          <p:cNvGrpSpPr/>
          <p:nvPr/>
        </p:nvGrpSpPr>
        <p:grpSpPr>
          <a:xfrm>
            <a:off x="7829550" y="1804571"/>
            <a:ext cx="518091" cy="377159"/>
            <a:chOff x="7926907" y="4951607"/>
            <a:chExt cx="518091" cy="377159"/>
          </a:xfrm>
        </p:grpSpPr>
        <p:cxnSp>
          <p:nvCxnSpPr>
            <p:cNvPr id="173" name="Straight Arrow Connector 172"/>
            <p:cNvCxnSpPr>
              <a:stCxn id="169" idx="6"/>
              <a:endCxn id="182" idx="2"/>
            </p:cNvCxnSpPr>
            <p:nvPr/>
          </p:nvCxnSpPr>
          <p:spPr>
            <a:xfrm flipV="1">
              <a:off x="8049138" y="5320390"/>
              <a:ext cx="247541" cy="837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4" name="TextBox 173"/>
            <p:cNvSpPr txBox="1"/>
            <p:nvPr/>
          </p:nvSpPr>
          <p:spPr>
            <a:xfrm>
              <a:off x="7926907" y="4951607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75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76" name="TextBox 17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7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9" name="Straight Arrow Connector 17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84" name="TextBox 18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86" name="Title 1"/>
          <p:cNvSpPr txBox="1">
            <a:spLocks/>
          </p:cNvSpPr>
          <p:nvPr/>
        </p:nvSpPr>
        <p:spPr>
          <a:xfrm>
            <a:off x="182233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We Are Not Done with Gluing Yet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0"/>
          <p:cNvGrpSpPr/>
          <p:nvPr/>
        </p:nvGrpSpPr>
        <p:grpSpPr>
          <a:xfrm>
            <a:off x="0" y="2057400"/>
            <a:ext cx="6777479" cy="2286000"/>
            <a:chOff x="-6464" y="1219200"/>
            <a:chExt cx="6777479" cy="2286000"/>
          </a:xfrm>
        </p:grpSpPr>
        <p:sp>
          <p:nvSpPr>
            <p:cNvPr id="82" name="TextBox 81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942975" y="3275012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>
              <a:stCxn id="128" idx="5"/>
              <a:endCxn id="153" idx="2"/>
            </p:cNvCxnSpPr>
            <p:nvPr/>
          </p:nvCxnSpPr>
          <p:spPr>
            <a:xfrm rot="16200000" flipH="1">
              <a:off x="1646792" y="2703211"/>
              <a:ext cx="404304" cy="78112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2591471" y="331091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82019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5029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5591846" y="3310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0200" y="3090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07076" y="2853714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07795" y="285371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44613" y="2853714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75019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58938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37214" y="2853714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06449" y="2853714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3" name="Group 161"/>
            <p:cNvGrpSpPr/>
            <p:nvPr/>
          </p:nvGrpSpPr>
          <p:grpSpPr>
            <a:xfrm>
              <a:off x="-6464" y="3082504"/>
              <a:ext cx="437940" cy="369332"/>
              <a:chOff x="-6464" y="3108920"/>
              <a:chExt cx="437940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4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6" name="Group 153"/>
            <p:cNvGrpSpPr/>
            <p:nvPr/>
          </p:nvGrpSpPr>
          <p:grpSpPr>
            <a:xfrm>
              <a:off x="2195446" y="3126343"/>
              <a:ext cx="445956" cy="369332"/>
              <a:chOff x="4663086" y="3111329"/>
              <a:chExt cx="445956" cy="36933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2"/>
            <p:cNvGrpSpPr/>
            <p:nvPr/>
          </p:nvGrpSpPr>
          <p:grpSpPr>
            <a:xfrm>
              <a:off x="2775132" y="3126343"/>
              <a:ext cx="476412" cy="369332"/>
              <a:chOff x="5226023" y="3108677"/>
              <a:chExt cx="476412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1"/>
            <p:cNvGrpSpPr/>
            <p:nvPr/>
          </p:nvGrpSpPr>
          <p:grpSpPr>
            <a:xfrm>
              <a:off x="3395149" y="3116818"/>
              <a:ext cx="476412" cy="369332"/>
              <a:chOff x="5810223" y="3103789"/>
              <a:chExt cx="476412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4015166" y="3126343"/>
              <a:ext cx="471604" cy="369332"/>
              <a:chOff x="6394423" y="3100655"/>
              <a:chExt cx="471604" cy="369332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21"/>
            <p:cNvGrpSpPr/>
            <p:nvPr/>
          </p:nvGrpSpPr>
          <p:grpSpPr>
            <a:xfrm>
              <a:off x="4630375" y="3116818"/>
              <a:ext cx="437940" cy="369332"/>
              <a:chOff x="7008512" y="309113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1" name="Group 119"/>
            <p:cNvGrpSpPr/>
            <p:nvPr/>
          </p:nvGrpSpPr>
          <p:grpSpPr>
            <a:xfrm>
              <a:off x="5193903" y="3116818"/>
              <a:ext cx="445956" cy="369332"/>
              <a:chOff x="7587644" y="3105362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6"/>
            <p:cNvGrpSpPr/>
            <p:nvPr/>
          </p:nvGrpSpPr>
          <p:grpSpPr>
            <a:xfrm>
              <a:off x="5773589" y="3135868"/>
              <a:ext cx="445956" cy="369332"/>
              <a:chOff x="8159660" y="3113738"/>
              <a:chExt cx="445956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13"/>
            <p:cNvGrpSpPr/>
            <p:nvPr/>
          </p:nvGrpSpPr>
          <p:grpSpPr>
            <a:xfrm>
              <a:off x="6358786" y="3116818"/>
              <a:ext cx="412229" cy="369332"/>
              <a:chOff x="8786990" y="3082504"/>
              <a:chExt cx="41222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0" name="Straight Arrow Connector 109"/>
            <p:cNvCxnSpPr/>
            <p:nvPr/>
          </p:nvCxnSpPr>
          <p:spPr>
            <a:xfrm>
              <a:off x="6172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>
            <a:xfrm>
              <a:off x="319154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44202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>
              <a:stCxn id="154" idx="7"/>
              <a:endCxn id="135" idx="3"/>
            </p:cNvCxnSpPr>
            <p:nvPr/>
          </p:nvCxnSpPr>
          <p:spPr>
            <a:xfrm rot="5400000" flipH="1" flipV="1">
              <a:off x="1739056" y="2594675"/>
              <a:ext cx="278706" cy="8314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926301" y="22764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60964" y="16002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84689" y="1524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5350" y="22860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" name="Group 155"/>
            <p:cNvGrpSpPr/>
            <p:nvPr/>
          </p:nvGrpSpPr>
          <p:grpSpPr>
            <a:xfrm>
              <a:off x="1124508" y="1992868"/>
              <a:ext cx="445956" cy="369332"/>
              <a:chOff x="3482502" y="3117296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" name="Group 158"/>
            <p:cNvGrpSpPr/>
            <p:nvPr/>
          </p:nvGrpSpPr>
          <p:grpSpPr>
            <a:xfrm>
              <a:off x="2201764" y="2583418"/>
              <a:ext cx="445956" cy="369332"/>
              <a:chOff x="1734359" y="3110180"/>
              <a:chExt cx="445956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" name="Group 157"/>
            <p:cNvGrpSpPr/>
            <p:nvPr/>
          </p:nvGrpSpPr>
          <p:grpSpPr>
            <a:xfrm>
              <a:off x="2192819" y="1935718"/>
              <a:ext cx="453970" cy="369332"/>
              <a:chOff x="2318088" y="3101804"/>
              <a:chExt cx="45397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1" name="Straight Arrow Connector 120"/>
            <p:cNvCxnSpPr/>
            <p:nvPr/>
          </p:nvCxnSpPr>
          <p:spPr>
            <a:xfrm rot="5400000" flipH="1" flipV="1">
              <a:off x="2263764" y="24327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7" name="Group 156"/>
            <p:cNvGrpSpPr/>
            <p:nvPr/>
          </p:nvGrpSpPr>
          <p:grpSpPr>
            <a:xfrm>
              <a:off x="1683476" y="1219200"/>
              <a:ext cx="431528" cy="369332"/>
              <a:chOff x="2911989" y="3108224"/>
              <a:chExt cx="43152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rot="16200000" flipV="1">
              <a:off x="2005010" y="15209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 rot="5400000">
              <a:off x="1323892" y="15410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1209202" y="24676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579989" y="2709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8" name="Group 154"/>
            <p:cNvGrpSpPr/>
            <p:nvPr/>
          </p:nvGrpSpPr>
          <p:grpSpPr>
            <a:xfrm>
              <a:off x="1133475" y="2602468"/>
              <a:ext cx="437940" cy="369332"/>
              <a:chOff x="4070871" y="3117296"/>
              <a:chExt cx="437940" cy="369332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  <p:grpSp>
        <p:nvGrpSpPr>
          <p:cNvPr id="19" name="Group 219"/>
          <p:cNvGrpSpPr/>
          <p:nvPr/>
        </p:nvGrpSpPr>
        <p:grpSpPr>
          <a:xfrm>
            <a:off x="-36576" y="990600"/>
            <a:ext cx="9212664" cy="651486"/>
            <a:chOff x="-13445" y="2819400"/>
            <a:chExt cx="9212664" cy="651486"/>
          </a:xfrm>
        </p:grpSpPr>
        <p:sp>
          <p:nvSpPr>
            <p:cNvPr id="221" name="TextBox 22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Arrow Connector 22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7" name="Straight Arrow Connector 22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8" name="Straight Arrow Connector 22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9" name="Straight Arrow Connector 22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0" name="Straight Arrow Connector 22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1" name="TextBox 23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0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1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295" name="TextBox 29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4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285" name="TextBox 28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7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284" name="Oval 2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8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277" name="TextBox 2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5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274" name="Oval 2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246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269" name="TextBox 26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2" name="Straight Arrow Connector 261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3" name="Straight Arrow Connector 262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4" name="Straight Arrow Connector 263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5" name="Straight Arrow Connector 264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6" name="Straight Arrow Connector 265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057400"/>
            <a:ext cx="4849677" cy="4179332"/>
            <a:chOff x="0" y="2057400"/>
            <a:chExt cx="4849677" cy="4179332"/>
          </a:xfrm>
        </p:grpSpPr>
        <p:sp>
          <p:nvSpPr>
            <p:cNvPr id="81" name="TextBox 8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rot="5400000" flipH="1" flipV="1">
              <a:off x="1752081" y="3431551"/>
              <a:ext cx="289418" cy="8448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20410" y="31242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56086" y="4281071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45194" y="542925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19274" y="56388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07493" y="4843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814599" y="3861971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2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3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4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" name="Group 158"/>
            <p:cNvGrpSpPr/>
            <p:nvPr/>
          </p:nvGrpSpPr>
          <p:grpSpPr>
            <a:xfrm>
              <a:off x="2226824" y="3421618"/>
              <a:ext cx="445956" cy="369332"/>
              <a:chOff x="1734359" y="3110180"/>
              <a:chExt cx="445956" cy="369332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7" name="Group 153"/>
            <p:cNvGrpSpPr/>
            <p:nvPr/>
          </p:nvGrpSpPr>
          <p:grpSpPr>
            <a:xfrm>
              <a:off x="2214649" y="4572000"/>
              <a:ext cx="445956" cy="369332"/>
              <a:chOff x="4663086" y="3111329"/>
              <a:chExt cx="445956" cy="369332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1"/>
            <p:cNvGrpSpPr/>
            <p:nvPr/>
          </p:nvGrpSpPr>
          <p:grpSpPr>
            <a:xfrm>
              <a:off x="1757449" y="5867400"/>
              <a:ext cx="476412" cy="369332"/>
              <a:chOff x="5810223" y="3103789"/>
              <a:chExt cx="476412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443249" y="2133600"/>
              <a:ext cx="2406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TA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CC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GG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TT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 rot="5400000" flipH="1" flipV="1">
              <a:off x="2288824" y="32709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5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41" name="Straight Arrow Connector 140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2" name="Straight Arrow Connector 141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3" name="Straight Arrow Connector 142"/>
            <p:cNvCxnSpPr/>
            <p:nvPr/>
          </p:nvCxnSpPr>
          <p:spPr>
            <a:xfrm rot="5400000">
              <a:off x="1234262" y="33058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4" name="Straight Arrow Connector 129"/>
            <p:cNvCxnSpPr/>
            <p:nvPr/>
          </p:nvCxnSpPr>
          <p:spPr>
            <a:xfrm rot="5400000" flipH="1" flipV="1">
              <a:off x="1627347" y="3870558"/>
              <a:ext cx="367374" cy="906446"/>
            </a:xfrm>
            <a:prstGeom prst="curvedConnector2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5" name="Straight Arrow Connector 144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16200000" flipH="1">
              <a:off x="1432887" y="3750639"/>
              <a:ext cx="913899" cy="83416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8" name="Straight Arrow Connector 147"/>
            <p:cNvCxnSpPr/>
            <p:nvPr/>
          </p:nvCxnSpPr>
          <p:spPr>
            <a:xfrm rot="16200000" flipH="1">
              <a:off x="2286453" y="5043772"/>
              <a:ext cx="274677" cy="97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9" name="Straight Arrow Connector 148"/>
            <p:cNvCxnSpPr/>
            <p:nvPr/>
          </p:nvCxnSpPr>
          <p:spPr>
            <a:xfrm rot="5400000">
              <a:off x="2064271" y="5569269"/>
              <a:ext cx="408437" cy="31126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0" name="Straight Arrow Connector 149"/>
            <p:cNvCxnSpPr/>
            <p:nvPr/>
          </p:nvCxnSpPr>
          <p:spPr>
            <a:xfrm rot="16200000" flipV="1">
              <a:off x="1428711" y="5477747"/>
              <a:ext cx="403973" cy="49877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1" name="Straight Arrow Connector 150"/>
            <p:cNvCxnSpPr/>
            <p:nvPr/>
          </p:nvCxnSpPr>
          <p:spPr>
            <a:xfrm rot="16200000" flipV="1">
              <a:off x="1175106" y="5011590"/>
              <a:ext cx="36576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2" name="TextBox 151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6" name="Group 154"/>
            <p:cNvGrpSpPr/>
            <p:nvPr/>
          </p:nvGrpSpPr>
          <p:grpSpPr>
            <a:xfrm>
              <a:off x="1147849" y="4507468"/>
              <a:ext cx="437940" cy="369332"/>
              <a:chOff x="4070871" y="3117296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17" name="Group 154"/>
            <p:cNvGrpSpPr/>
            <p:nvPr/>
          </p:nvGrpSpPr>
          <p:grpSpPr>
            <a:xfrm>
              <a:off x="1147849" y="3421618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656730" y="41953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9" name="Oval 98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1" name="Oval 110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9" name="TextBox 128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2" name="TextBox 131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6" name="TextBox 135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8" name="Straight Arrow Connector 137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40" name="TextBox 139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2" name="Straight Arrow Connector 141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>
            <a:stCxn id="103" idx="4"/>
            <a:endCxn id="159" idx="0"/>
          </p:cNvCxnSpPr>
          <p:nvPr/>
        </p:nvCxnSpPr>
        <p:spPr>
          <a:xfrm rot="5400000">
            <a:off x="1118812" y="3416658"/>
            <a:ext cx="500618" cy="46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>
            <a:stCxn id="158" idx="6"/>
            <a:endCxn id="115" idx="1"/>
          </p:cNvCxnSpPr>
          <p:nvPr/>
        </p:nvCxnSpPr>
        <p:spPr>
          <a:xfrm>
            <a:off x="1520962" y="3841511"/>
            <a:ext cx="785957" cy="783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Straight Arrow Connector 151"/>
          <p:cNvCxnSpPr>
            <a:endCxn id="155" idx="4"/>
          </p:cNvCxnSpPr>
          <p:nvPr/>
        </p:nvCxnSpPr>
        <p:spPr>
          <a:xfrm rot="16200000" flipV="1">
            <a:off x="1038522" y="4875005"/>
            <a:ext cx="637314" cy="16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6" name="Group 154"/>
          <p:cNvGrpSpPr/>
          <p:nvPr/>
        </p:nvGrpSpPr>
        <p:grpSpPr>
          <a:xfrm>
            <a:off x="1147849" y="4219575"/>
            <a:ext cx="437940" cy="369332"/>
            <a:chOff x="4070871" y="3117296"/>
            <a:chExt cx="437940" cy="369332"/>
          </a:xfrm>
        </p:grpSpPr>
        <p:sp>
          <p:nvSpPr>
            <p:cNvPr id="155" name="Oval 154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7" name="Group 154"/>
          <p:cNvGrpSpPr/>
          <p:nvPr/>
        </p:nvGrpSpPr>
        <p:grpSpPr>
          <a:xfrm>
            <a:off x="1147849" y="3669268"/>
            <a:ext cx="437940" cy="369332"/>
            <a:chOff x="4070871" y="3117296"/>
            <a:chExt cx="437940" cy="369332"/>
          </a:xfrm>
        </p:grpSpPr>
        <p:sp>
          <p:nvSpPr>
            <p:cNvPr id="158" name="Oval 15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>
            <a:stCxn id="106" idx="7"/>
            <a:endCxn id="102" idx="3"/>
          </p:cNvCxnSpPr>
          <p:nvPr/>
        </p:nvCxnSpPr>
        <p:spPr>
          <a:xfrm rot="5400000" flipH="1" flipV="1">
            <a:off x="1819584" y="3499054"/>
            <a:ext cx="154413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556623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367253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>
            <a:stCxn id="103" idx="0"/>
            <a:endCxn id="131" idx="4"/>
          </p:cNvCxnSpPr>
          <p:nvPr/>
        </p:nvCxnSpPr>
        <p:spPr>
          <a:xfrm rot="16200000" flipV="1">
            <a:off x="2226821" y="3333642"/>
            <a:ext cx="439156" cy="68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>
            <a:off x="1474370" y="4232504"/>
            <a:ext cx="811632" cy="263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>
            <a:stCxn id="108" idx="4"/>
            <a:endCxn id="112" idx="0"/>
          </p:cNvCxnSpPr>
          <p:nvPr/>
        </p:nvCxnSpPr>
        <p:spPr>
          <a:xfrm rot="16200000" flipH="1">
            <a:off x="2179798" y="4945681"/>
            <a:ext cx="487831" cy="82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C</a:t>
            </a:r>
            <a:r>
              <a:rPr lang="en-US" b="0" i="0" dirty="0" smtClean="0"/>
              <a:t>an we still find the </a:t>
            </a:r>
            <a:r>
              <a:rPr lang="en-US" b="0" i="0" dirty="0" smtClean="0">
                <a:solidFill>
                  <a:srgbClr val="FF0000"/>
                </a:solidFill>
              </a:rPr>
              <a:t>genome path </a:t>
            </a:r>
            <a:r>
              <a:rPr lang="en-US" b="0" i="0" dirty="0" smtClean="0"/>
              <a:t>in this graph? </a:t>
            </a:r>
            <a:endParaRPr lang="en-US" b="0" i="0" dirty="0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420897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95600" y="53340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961988" y="56388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>
            <a:stCxn id="99" idx="6"/>
            <a:endCxn id="102" idx="6"/>
          </p:cNvCxnSpPr>
          <p:nvPr/>
        </p:nvCxnSpPr>
        <p:spPr>
          <a:xfrm flipH="1">
            <a:off x="2365601" y="5355346"/>
            <a:ext cx="223114" cy="462088"/>
          </a:xfrm>
          <a:prstGeom prst="curvedConnector3">
            <a:avLst>
              <a:gd name="adj1" fmla="val -10245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>
            <a:stCxn id="102" idx="2"/>
          </p:cNvCxnSpPr>
          <p:nvPr/>
        </p:nvCxnSpPr>
        <p:spPr>
          <a:xfrm rot="10800000">
            <a:off x="1381309" y="5525150"/>
            <a:ext cx="655108" cy="292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Gluing Identically Labeled Nodes   </a:t>
            </a:r>
            <a:endParaRPr lang="en-US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2057400"/>
            <a:ext cx="4608078" cy="3767554"/>
            <a:chOff x="0" y="2057400"/>
            <a:chExt cx="4608078" cy="3767554"/>
          </a:xfrm>
        </p:grpSpPr>
        <p:sp>
          <p:nvSpPr>
            <p:cNvPr id="66" name="TextBox 65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00200" y="54102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grpSp>
          <p:nvGrpSpPr>
            <p:cNvPr id="5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9" name="Straight Arrow Connector 118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2" name="Straight Arrow Connector 121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sz="3400" b="0" i="0" dirty="0" smtClean="0"/>
              <a:t>The Same de </a:t>
            </a:r>
            <a:r>
              <a:rPr lang="en-US" sz="3400" b="0" i="0" dirty="0" err="1" smtClean="0"/>
              <a:t>Bruijn</a:t>
            </a:r>
            <a:r>
              <a:rPr lang="en-US" sz="3400" b="0" i="0" dirty="0" smtClean="0"/>
              <a:t> Graph:</a:t>
            </a:r>
          </a:p>
          <a:p>
            <a:pPr fontAlgn="auto">
              <a:spcAft>
                <a:spcPts val="0"/>
              </a:spcAft>
            </a:pPr>
            <a:r>
              <a:rPr lang="en-US" sz="3400" b="0" dirty="0" err="1"/>
              <a:t>DeBruin</a:t>
            </a:r>
            <a:r>
              <a:rPr lang="en-US" sz="3400" b="0" dirty="0"/>
              <a:t>(Genome</a:t>
            </a:r>
            <a:r>
              <a:rPr lang="en-US" sz="3400" b="0" dirty="0" smtClean="0"/>
              <a:t>)=</a:t>
            </a:r>
            <a:r>
              <a:rPr lang="en-US" sz="3400" b="0" dirty="0" err="1" smtClean="0"/>
              <a:t>DeBruin</a:t>
            </a:r>
            <a:r>
              <a:rPr lang="en-US" sz="3400" b="0" dirty="0" smtClean="0"/>
              <a:t>(Genome </a:t>
            </a:r>
            <a:r>
              <a:rPr lang="en-US" sz="3400" b="0" dirty="0"/>
              <a:t>Composition)</a:t>
            </a:r>
          </a:p>
          <a:p>
            <a:pPr lvl="0" fontAlgn="auto">
              <a:spcAft>
                <a:spcPts val="0"/>
              </a:spcAft>
            </a:pPr>
            <a:r>
              <a:rPr lang="en-US" sz="3400" b="0" i="0" dirty="0" smtClean="0"/>
              <a:t>  </a:t>
            </a:r>
            <a:endParaRPr lang="en-US" sz="3400" b="0" i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9075" y="3733800"/>
            <a:ext cx="868680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DeBruijn</a:t>
            </a:r>
            <a:r>
              <a:rPr lang="en-US" b="0" dirty="0"/>
              <a:t>(</a:t>
            </a:r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b="0" dirty="0"/>
              <a:t>)</a:t>
            </a:r>
          </a:p>
          <a:p>
            <a:r>
              <a:rPr lang="en-US" b="0" i="0" dirty="0"/>
              <a:t>   </a:t>
            </a:r>
            <a:r>
              <a:rPr lang="en-US" b="0" i="0" dirty="0" smtClean="0"/>
              <a:t>form a node for each (</a:t>
            </a:r>
            <a:r>
              <a:rPr lang="en-US" b="0" dirty="0" smtClean="0"/>
              <a:t>k-1</a:t>
            </a:r>
            <a:r>
              <a:rPr lang="en-US" b="0" i="0" dirty="0" smtClean="0"/>
              <a:t>)-</a:t>
            </a:r>
            <a:r>
              <a:rPr lang="en-US" b="0" i="0" dirty="0" err="1" smtClean="0"/>
              <a:t>mer</a:t>
            </a:r>
            <a:r>
              <a:rPr lang="en-US" b="0" i="0" dirty="0" smtClean="0"/>
              <a:t> from </a:t>
            </a:r>
            <a:r>
              <a:rPr lang="en-US" dirty="0"/>
              <a:t>k-</a:t>
            </a:r>
            <a:r>
              <a:rPr lang="en-US" dirty="0" err="1"/>
              <a:t>mers</a:t>
            </a:r>
            <a:endParaRPr lang="en-US" b="0" i="0" dirty="0" smtClean="0"/>
          </a:p>
          <a:p>
            <a:r>
              <a:rPr lang="en-US" b="0" i="0" dirty="0"/>
              <a:t> </a:t>
            </a:r>
            <a:r>
              <a:rPr lang="en-US" b="0" i="0" dirty="0" smtClean="0"/>
              <a:t>  for each </a:t>
            </a:r>
            <a:r>
              <a:rPr lang="en-US" b="0" dirty="0" smtClean="0"/>
              <a:t>k</a:t>
            </a:r>
            <a:r>
              <a:rPr lang="en-US" b="0" i="0" dirty="0" smtClean="0"/>
              <a:t>-</a:t>
            </a:r>
            <a:r>
              <a:rPr lang="en-US" b="0" i="0" dirty="0" err="1" smtClean="0"/>
              <a:t>mer</a:t>
            </a:r>
            <a:r>
              <a:rPr lang="en-US" b="0" i="0" dirty="0"/>
              <a:t> </a:t>
            </a:r>
            <a:r>
              <a:rPr lang="en-US" b="0" i="0" dirty="0" smtClean="0"/>
              <a:t>in </a:t>
            </a:r>
            <a:r>
              <a:rPr lang="en-US" dirty="0" smtClean="0"/>
              <a:t>k-</a:t>
            </a:r>
            <a:r>
              <a:rPr lang="en-US" dirty="0" err="1" smtClean="0"/>
              <a:t>mers</a:t>
            </a:r>
            <a:endParaRPr lang="en-US" dirty="0" smtClean="0"/>
          </a:p>
          <a:p>
            <a:r>
              <a:rPr lang="en-US" b="0" i="0" dirty="0"/>
              <a:t> </a:t>
            </a:r>
            <a:r>
              <a:rPr lang="en-US" b="0" i="0" dirty="0" smtClean="0"/>
              <a:t>     connect </a:t>
            </a:r>
            <a:r>
              <a:rPr lang="en-US" b="0" i="0" dirty="0"/>
              <a:t>its </a:t>
            </a:r>
            <a:r>
              <a:rPr lang="en-US" b="0" i="0" dirty="0" smtClean="0"/>
              <a:t>prefix node </a:t>
            </a:r>
            <a:r>
              <a:rPr lang="en-US" b="0" i="0" dirty="0"/>
              <a:t>with its suffix </a:t>
            </a:r>
            <a:r>
              <a:rPr lang="en-US" b="0" i="0" dirty="0" smtClean="0"/>
              <a:t>node by an edge</a:t>
            </a:r>
            <a:endParaRPr lang="en-US" b="0" i="0" dirty="0"/>
          </a:p>
          <a:p>
            <a:endParaRPr lang="en-US" b="0" i="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233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Constructing de </a:t>
            </a:r>
            <a:r>
              <a:rPr lang="en-US" b="0" i="0" dirty="0" err="1" smtClean="0"/>
              <a:t>Bruijn</a:t>
            </a:r>
            <a:r>
              <a:rPr lang="en-US" b="0" i="0" dirty="0" smtClean="0"/>
              <a:t> Graph </a:t>
            </a:r>
            <a:endParaRPr lang="en-US" b="0" i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1295400"/>
            <a:ext cx="8686800" cy="21336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b="1" i="0" dirty="0" smtClean="0">
                <a:solidFill>
                  <a:srgbClr val="000000"/>
                </a:solidFill>
              </a:rPr>
              <a:t>De </a:t>
            </a:r>
            <a:r>
              <a:rPr lang="en-US" b="1" i="0" dirty="0" err="1" smtClean="0">
                <a:solidFill>
                  <a:srgbClr val="000000"/>
                </a:solidFill>
              </a:rPr>
              <a:t>Bruijn</a:t>
            </a:r>
            <a:r>
              <a:rPr lang="en-US" b="1" i="0" dirty="0" smtClean="0">
                <a:solidFill>
                  <a:srgbClr val="000000"/>
                </a:solidFill>
              </a:rPr>
              <a:t> graph of a collection of </a:t>
            </a:r>
            <a:r>
              <a:rPr lang="en-US" b="1" i="1" dirty="0" smtClean="0">
                <a:solidFill>
                  <a:srgbClr val="000000"/>
                </a:solidFill>
              </a:rPr>
              <a:t>k-</a:t>
            </a:r>
            <a:r>
              <a:rPr lang="en-US" i="0" dirty="0" err="1" smtClean="0">
                <a:solidFill>
                  <a:srgbClr val="000000"/>
                </a:solidFill>
              </a:rPr>
              <a:t>mers</a:t>
            </a:r>
            <a:r>
              <a:rPr lang="en-US" i="0" dirty="0" smtClean="0">
                <a:solidFill>
                  <a:srgbClr val="000000"/>
                </a:solidFill>
              </a:rPr>
              <a:t>:</a:t>
            </a:r>
          </a:p>
          <a:p>
            <a:pPr lvl="1" fontAlgn="auto">
              <a:spcAft>
                <a:spcPts val="0"/>
              </a:spcAft>
            </a:pPr>
            <a:r>
              <a:rPr lang="en-US" b="0" i="0" dirty="0" smtClean="0">
                <a:solidFill>
                  <a:srgbClr val="000000"/>
                </a:solidFill>
              </a:rPr>
              <a:t>Represent every </a:t>
            </a:r>
            <a:r>
              <a:rPr lang="en-US" b="0" i="1" dirty="0" smtClean="0">
                <a:solidFill>
                  <a:srgbClr val="000000"/>
                </a:solidFill>
              </a:rPr>
              <a:t>k-</a:t>
            </a:r>
            <a:r>
              <a:rPr lang="en-US" b="0" i="0" dirty="0" err="1" smtClean="0">
                <a:solidFill>
                  <a:srgbClr val="000000"/>
                </a:solidFill>
              </a:rPr>
              <a:t>mer</a:t>
            </a:r>
            <a:r>
              <a:rPr lang="en-US" b="0" i="0" dirty="0" smtClean="0">
                <a:solidFill>
                  <a:srgbClr val="000000"/>
                </a:solidFill>
              </a:rPr>
              <a:t> as an edge between its prefix and suffix</a:t>
            </a:r>
            <a:endParaRPr lang="en-US" b="1" i="1" dirty="0" smtClean="0">
              <a:solidFill>
                <a:srgbClr val="000000"/>
              </a:solidFill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b="0" i="0" dirty="0" smtClean="0">
                <a:solidFill>
                  <a:srgbClr val="000000"/>
                </a:solidFill>
                <a:sym typeface="Wingdings" pitchFamily="2" charset="2"/>
              </a:rPr>
              <a:t>Glue </a:t>
            </a:r>
            <a:r>
              <a:rPr lang="en-US" b="1" i="0" dirty="0" smtClean="0">
                <a:solidFill>
                  <a:srgbClr val="000000"/>
                </a:solidFill>
                <a:sym typeface="Wingdings" pitchFamily="2" charset="2"/>
              </a:rPr>
              <a:t>ALL</a:t>
            </a:r>
            <a:r>
              <a:rPr lang="en-US" b="0" i="0" dirty="0" smtClean="0">
                <a:solidFill>
                  <a:srgbClr val="000000"/>
                </a:solidFill>
                <a:sym typeface="Wingdings" pitchFamily="2" charset="2"/>
              </a:rPr>
              <a:t> nodes with identical labels.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 smtClean="0">
                <a:latin typeface="+mj-lt"/>
              </a:rPr>
              <a:t>From Hamilton           to Euler            to de </a:t>
            </a:r>
            <a:r>
              <a:rPr lang="en-US" sz="3300" b="0" i="0" dirty="0" err="1" smtClean="0">
                <a:latin typeface="+mj-lt"/>
              </a:rPr>
              <a:t>Bruijn</a:t>
            </a:r>
            <a:r>
              <a:rPr lang="en-US" sz="3300" b="0" i="0" dirty="0" smtClean="0">
                <a:latin typeface="+mj-lt"/>
              </a:rPr>
              <a:t>            </a:t>
            </a:r>
            <a:endParaRPr lang="en-US" sz="3300" b="0" i="0" dirty="0">
              <a:latin typeface="+mj-lt"/>
            </a:endParaRP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 smtClean="0">
                <a:latin typeface="+mn-lt"/>
              </a:rPr>
              <a:t>Universal String Problem </a:t>
            </a:r>
            <a:r>
              <a:rPr lang="en-US" b="0" i="0" dirty="0" smtClean="0">
                <a:latin typeface="+mn-lt"/>
              </a:rPr>
              <a:t>(</a:t>
            </a:r>
            <a:r>
              <a:rPr lang="en-US" b="0" i="0" dirty="0">
                <a:latin typeface="+mn-lt"/>
              </a:rPr>
              <a:t>D</a:t>
            </a:r>
            <a:r>
              <a:rPr lang="en-US" b="0" i="0" dirty="0" smtClean="0">
                <a:latin typeface="+mn-lt"/>
              </a:rPr>
              <a:t>e </a:t>
            </a:r>
            <a:r>
              <a:rPr lang="en-US" b="0" i="0" dirty="0" err="1" smtClean="0">
                <a:latin typeface="+mn-lt"/>
              </a:rPr>
              <a:t>Bruijn</a:t>
            </a:r>
            <a:r>
              <a:rPr lang="en-US" b="0" i="0" dirty="0" smtClean="0">
                <a:latin typeface="+mn-lt"/>
              </a:rPr>
              <a:t>, 1946). </a:t>
            </a:r>
            <a:r>
              <a:rPr lang="en-US" b="0" i="0" dirty="0">
                <a:latin typeface="+mn-lt"/>
              </a:rPr>
              <a:t>Find a circular string containing each binary </a:t>
            </a:r>
            <a:r>
              <a:rPr lang="en-US" b="0" dirty="0" smtClean="0">
                <a:latin typeface="+mn-lt"/>
              </a:rPr>
              <a:t>k</a:t>
            </a:r>
            <a:r>
              <a:rPr lang="en-US" b="0" i="0" dirty="0" smtClean="0">
                <a:latin typeface="+mn-lt"/>
              </a:rPr>
              <a:t>-</a:t>
            </a:r>
            <a:r>
              <a:rPr lang="en-US" b="0" i="0" dirty="0" err="1" smtClean="0">
                <a:latin typeface="+mn-lt"/>
              </a:rPr>
              <a:t>mer</a:t>
            </a:r>
            <a:r>
              <a:rPr lang="en-US" b="0" i="0" dirty="0" smtClean="0">
                <a:latin typeface="+mn-lt"/>
              </a:rPr>
              <a:t> exactly once.  </a:t>
            </a:r>
          </a:p>
        </p:txBody>
      </p:sp>
    </p:spTree>
    <p:extLst>
      <p:ext uri="{BB962C8B-B14F-4D97-AF65-F5344CB8AC3E}">
        <p14:creationId xmlns:p14="http://schemas.microsoft.com/office/powerpoint/2010/main" val="69021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 smtClean="0">
                <a:latin typeface="+mj-lt"/>
              </a:rPr>
              <a:t>From Hamilton           to Euler            to de </a:t>
            </a:r>
            <a:r>
              <a:rPr lang="en-US" sz="3300" b="0" i="0" dirty="0" err="1" smtClean="0">
                <a:latin typeface="+mj-lt"/>
              </a:rPr>
              <a:t>Bruijn</a:t>
            </a:r>
            <a:r>
              <a:rPr lang="en-US" sz="3300" b="0" i="0" dirty="0" smtClean="0">
                <a:latin typeface="+mj-lt"/>
              </a:rPr>
              <a:t>            </a:t>
            </a:r>
            <a:endParaRPr lang="en-US" sz="3300" b="0" i="0" dirty="0">
              <a:latin typeface="+mj-lt"/>
            </a:endParaRP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 smtClean="0">
                <a:latin typeface="+mn-lt"/>
              </a:rPr>
              <a:t>Universal String Problem </a:t>
            </a:r>
            <a:r>
              <a:rPr lang="en-US" b="0" i="0" dirty="0" smtClean="0">
                <a:latin typeface="+mn-lt"/>
              </a:rPr>
              <a:t>(</a:t>
            </a:r>
            <a:r>
              <a:rPr lang="en-US" b="0" i="0" dirty="0">
                <a:latin typeface="+mn-lt"/>
              </a:rPr>
              <a:t>D</a:t>
            </a:r>
            <a:r>
              <a:rPr lang="en-US" b="0" i="0" dirty="0" smtClean="0">
                <a:latin typeface="+mn-lt"/>
              </a:rPr>
              <a:t>e </a:t>
            </a:r>
            <a:r>
              <a:rPr lang="en-US" b="0" i="0" dirty="0" err="1" smtClean="0">
                <a:latin typeface="+mn-lt"/>
              </a:rPr>
              <a:t>Bruijn</a:t>
            </a:r>
            <a:r>
              <a:rPr lang="en-US" b="0" i="0" dirty="0" smtClean="0">
                <a:latin typeface="+mn-lt"/>
              </a:rPr>
              <a:t>, 1946). </a:t>
            </a:r>
            <a:r>
              <a:rPr lang="en-US" b="0" i="0" dirty="0">
                <a:latin typeface="+mn-lt"/>
              </a:rPr>
              <a:t>Find a circular string containing each binary </a:t>
            </a:r>
            <a:r>
              <a:rPr lang="en-US" b="0" dirty="0" err="1" smtClean="0">
                <a:latin typeface="+mn-lt"/>
              </a:rPr>
              <a:t>k</a:t>
            </a:r>
            <a:r>
              <a:rPr lang="en-US" b="0" i="0" dirty="0" err="1" smtClean="0">
                <a:latin typeface="+mn-lt"/>
              </a:rPr>
              <a:t>-mer</a:t>
            </a:r>
            <a:r>
              <a:rPr lang="en-US" b="0" i="0" dirty="0" smtClean="0">
                <a:latin typeface="+mn-lt"/>
              </a:rPr>
              <a:t> exactly once.  </a:t>
            </a:r>
          </a:p>
          <a:p>
            <a:r>
              <a:rPr lang="en-US" sz="4600" b="0" i="0" dirty="0" smtClean="0">
                <a:latin typeface="+mj-lt"/>
              </a:rPr>
              <a:t>000  001  010  011  100  101  110  111</a:t>
            </a:r>
            <a:endParaRPr lang="en-US" sz="4600" b="0" i="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93242" y="3570136"/>
            <a:ext cx="2100837" cy="2066330"/>
            <a:chOff x="3593242" y="3570136"/>
            <a:chExt cx="2100837" cy="2066330"/>
          </a:xfrm>
        </p:grpSpPr>
        <p:sp>
          <p:nvSpPr>
            <p:cNvPr id="106" name="Oval 105"/>
            <p:cNvSpPr/>
            <p:nvPr/>
          </p:nvSpPr>
          <p:spPr>
            <a:xfrm>
              <a:off x="3813891" y="3879401"/>
              <a:ext cx="1600200" cy="1447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966291" y="3570136"/>
              <a:ext cx="4411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 0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880691" y="35701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37891" y="41035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7891" y="46414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905503" y="5174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51249" y="5174800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12454" y="4774589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93242" y="4031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41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 smtClean="0">
                <a:latin typeface="+mj-lt"/>
              </a:rPr>
              <a:t>From Hamilton           to Euler            to de </a:t>
            </a:r>
            <a:r>
              <a:rPr lang="en-US" sz="3300" b="0" i="0" dirty="0" err="1" smtClean="0">
                <a:latin typeface="+mj-lt"/>
              </a:rPr>
              <a:t>Bruijn</a:t>
            </a:r>
            <a:r>
              <a:rPr lang="en-US" sz="3300" b="0" i="0" dirty="0" smtClean="0">
                <a:latin typeface="+mj-lt"/>
              </a:rPr>
              <a:t>            </a:t>
            </a:r>
            <a:endParaRPr lang="en-US" sz="3300" b="0" i="0" dirty="0">
              <a:latin typeface="+mj-lt"/>
            </a:endParaRP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 smtClean="0">
                <a:latin typeface="+mn-lt"/>
              </a:rPr>
              <a:t>Universal String Problem </a:t>
            </a:r>
            <a:r>
              <a:rPr lang="en-US" b="0" i="0" dirty="0" smtClean="0">
                <a:latin typeface="+mn-lt"/>
              </a:rPr>
              <a:t>(</a:t>
            </a:r>
            <a:r>
              <a:rPr lang="en-US" b="0" i="0" dirty="0" err="1" smtClean="0">
                <a:latin typeface="+mn-lt"/>
              </a:rPr>
              <a:t>Nicolaas</a:t>
            </a:r>
            <a:r>
              <a:rPr lang="en-US" b="0" i="0" dirty="0" smtClean="0">
                <a:latin typeface="+mn-lt"/>
              </a:rPr>
              <a:t> de </a:t>
            </a:r>
            <a:r>
              <a:rPr lang="en-US" b="0" i="0" dirty="0" err="1" smtClean="0">
                <a:latin typeface="+mn-lt"/>
              </a:rPr>
              <a:t>Bruijn</a:t>
            </a:r>
            <a:r>
              <a:rPr lang="en-US" b="0" i="0" dirty="0" smtClean="0">
                <a:latin typeface="+mn-lt"/>
              </a:rPr>
              <a:t>, 1946). </a:t>
            </a:r>
            <a:r>
              <a:rPr lang="en-US" b="0" i="0" dirty="0">
                <a:latin typeface="+mn-lt"/>
              </a:rPr>
              <a:t>Find a circular string containing each binary </a:t>
            </a:r>
            <a:r>
              <a:rPr lang="en-US" b="0" dirty="0" err="1" smtClean="0">
                <a:latin typeface="+mn-lt"/>
              </a:rPr>
              <a:t>k</a:t>
            </a:r>
            <a:r>
              <a:rPr lang="en-US" b="0" i="0" dirty="0" err="1" smtClean="0">
                <a:latin typeface="+mn-lt"/>
              </a:rPr>
              <a:t>-mer</a:t>
            </a:r>
            <a:r>
              <a:rPr lang="en-US" b="0" i="0" dirty="0" smtClean="0">
                <a:latin typeface="+mn-lt"/>
              </a:rPr>
              <a:t> exactly once.  </a:t>
            </a:r>
          </a:p>
          <a:p>
            <a:r>
              <a:rPr lang="en-US" sz="4600" b="0" i="0" dirty="0" smtClean="0">
                <a:latin typeface="+mj-lt"/>
              </a:rPr>
              <a:t>000  001  010  011  100  </a:t>
            </a:r>
            <a:r>
              <a:rPr lang="en-US" sz="4600" i="0" dirty="0" smtClean="0">
                <a:solidFill>
                  <a:srgbClr val="00B0F0"/>
                </a:solidFill>
                <a:latin typeface="+mj-lt"/>
              </a:rPr>
              <a:t>1</a:t>
            </a:r>
            <a:r>
              <a:rPr lang="en-US" sz="4600" i="0" dirty="0" smtClean="0">
                <a:solidFill>
                  <a:srgbClr val="FFC000"/>
                </a:solidFill>
                <a:latin typeface="+mj-lt"/>
              </a:rPr>
              <a:t>0</a:t>
            </a:r>
            <a:r>
              <a:rPr lang="en-US" sz="4600" i="0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4600" b="0" i="0" dirty="0" smtClean="0">
                <a:latin typeface="+mj-lt"/>
              </a:rPr>
              <a:t>  110  111</a:t>
            </a:r>
            <a:endParaRPr lang="en-US" sz="4600" b="0" i="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93242" y="3570136"/>
            <a:ext cx="2100837" cy="2070106"/>
            <a:chOff x="3593242" y="3570136"/>
            <a:chExt cx="2100837" cy="2070106"/>
          </a:xfrm>
        </p:grpSpPr>
        <p:sp>
          <p:nvSpPr>
            <p:cNvPr id="106" name="Oval 105"/>
            <p:cNvSpPr/>
            <p:nvPr/>
          </p:nvSpPr>
          <p:spPr>
            <a:xfrm>
              <a:off x="3813891" y="3879401"/>
              <a:ext cx="1600200" cy="1447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966291" y="3570136"/>
              <a:ext cx="4411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>
                  <a:solidFill>
                    <a:srgbClr val="C00000"/>
                  </a:solidFill>
                </a:rPr>
                <a:t> </a:t>
              </a:r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880691" y="35701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37891" y="41035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0</a:t>
              </a: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7891" y="46414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905503" y="5174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 smtClean="0"/>
                <a:t>1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51249" y="5178577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 smtClean="0">
                  <a:solidFill>
                    <a:srgbClr val="0070C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12454" y="4774589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 smtClean="0">
                  <a:solidFill>
                    <a:srgbClr val="FFC000"/>
                  </a:solidFill>
                </a:rPr>
                <a:t>0</a:t>
              </a: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93242" y="4031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 smtClean="0">
                  <a:solidFill>
                    <a:srgbClr val="FF0000"/>
                  </a:solidFill>
                </a:rPr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19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 smtClean="0">
                <a:latin typeface="+mj-lt"/>
              </a:rPr>
              <a:t>From Hamilton           to Euler            to de </a:t>
            </a:r>
            <a:r>
              <a:rPr lang="en-US" sz="3300" b="0" i="0" dirty="0" err="1" smtClean="0">
                <a:latin typeface="+mj-lt"/>
              </a:rPr>
              <a:t>Bruijn</a:t>
            </a:r>
            <a:r>
              <a:rPr lang="en-US" sz="3300" b="0" i="0" dirty="0" smtClean="0">
                <a:latin typeface="+mj-lt"/>
              </a:rPr>
              <a:t>            </a:t>
            </a:r>
            <a:endParaRPr lang="en-US" sz="3300" b="0" i="0" dirty="0">
              <a:latin typeface="+mj-lt"/>
            </a:endParaRP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 smtClean="0">
                <a:latin typeface="+mn-lt"/>
              </a:rPr>
              <a:t>Universal String Problem </a:t>
            </a:r>
            <a:r>
              <a:rPr lang="en-US" b="0" i="0" dirty="0" smtClean="0">
                <a:latin typeface="+mn-lt"/>
              </a:rPr>
              <a:t>(</a:t>
            </a:r>
            <a:r>
              <a:rPr lang="en-US" b="0" i="0" dirty="0" err="1" smtClean="0">
                <a:latin typeface="+mn-lt"/>
              </a:rPr>
              <a:t>Nicolaas</a:t>
            </a:r>
            <a:r>
              <a:rPr lang="en-US" b="0" i="0" dirty="0" smtClean="0">
                <a:latin typeface="+mn-lt"/>
              </a:rPr>
              <a:t> de </a:t>
            </a:r>
            <a:r>
              <a:rPr lang="en-US" b="0" i="0" dirty="0" err="1" smtClean="0">
                <a:latin typeface="+mn-lt"/>
              </a:rPr>
              <a:t>Bruijn</a:t>
            </a:r>
            <a:r>
              <a:rPr lang="en-US" b="0" i="0" dirty="0" smtClean="0">
                <a:latin typeface="+mn-lt"/>
              </a:rPr>
              <a:t>, 1946). </a:t>
            </a:r>
            <a:r>
              <a:rPr lang="en-US" b="0" i="0" dirty="0">
                <a:latin typeface="+mn-lt"/>
              </a:rPr>
              <a:t>Find a circular string containing each binary </a:t>
            </a:r>
            <a:r>
              <a:rPr lang="en-US" b="0" dirty="0" err="1" smtClean="0">
                <a:latin typeface="+mn-lt"/>
              </a:rPr>
              <a:t>k</a:t>
            </a:r>
            <a:r>
              <a:rPr lang="en-US" b="0" i="0" dirty="0" err="1" smtClean="0">
                <a:latin typeface="+mn-lt"/>
              </a:rPr>
              <a:t>-mer</a:t>
            </a:r>
            <a:r>
              <a:rPr lang="en-US" b="0" i="0" dirty="0" smtClean="0">
                <a:latin typeface="+mn-lt"/>
              </a:rPr>
              <a:t> exactly once.  </a:t>
            </a:r>
          </a:p>
          <a:p>
            <a:r>
              <a:rPr lang="en-US" sz="4600" b="0" i="0" dirty="0" smtClean="0">
                <a:solidFill>
                  <a:srgbClr val="C00000"/>
                </a:solidFill>
                <a:latin typeface="+mj-lt"/>
              </a:rPr>
              <a:t>000</a:t>
            </a:r>
            <a:r>
              <a:rPr lang="en-US" sz="4600" b="0" i="0" dirty="0" smtClean="0">
                <a:latin typeface="+mj-lt"/>
              </a:rPr>
              <a:t>  </a:t>
            </a:r>
            <a:r>
              <a:rPr lang="en-US" sz="4600" b="0" i="0" dirty="0" smtClean="0">
                <a:solidFill>
                  <a:srgbClr val="7030A0"/>
                </a:solidFill>
                <a:latin typeface="+mj-lt"/>
              </a:rPr>
              <a:t>001</a:t>
            </a:r>
            <a:r>
              <a:rPr lang="en-US" sz="4600" b="0" i="0" dirty="0" smtClean="0">
                <a:latin typeface="+mj-lt"/>
              </a:rPr>
              <a:t>  </a:t>
            </a:r>
            <a:r>
              <a:rPr lang="en-US" sz="4600" b="0" i="0" dirty="0" smtClean="0">
                <a:solidFill>
                  <a:srgbClr val="FFC000"/>
                </a:solidFill>
                <a:latin typeface="+mj-lt"/>
              </a:rPr>
              <a:t>010</a:t>
            </a:r>
            <a:r>
              <a:rPr lang="en-US" sz="4600" b="0" i="0" dirty="0" smtClean="0">
                <a:latin typeface="+mj-lt"/>
              </a:rPr>
              <a:t>  </a:t>
            </a:r>
            <a:r>
              <a:rPr lang="en-US" sz="4600" b="0" i="0" dirty="0" smtClean="0">
                <a:solidFill>
                  <a:srgbClr val="92D050"/>
                </a:solidFill>
                <a:latin typeface="+mj-lt"/>
              </a:rPr>
              <a:t>011</a:t>
            </a:r>
            <a:r>
              <a:rPr lang="en-US" sz="4600" b="0" i="0" dirty="0" smtClean="0">
                <a:latin typeface="+mj-lt"/>
              </a:rPr>
              <a:t>  </a:t>
            </a:r>
            <a:r>
              <a:rPr lang="en-US" sz="4600" b="0" i="0" dirty="0" smtClean="0">
                <a:solidFill>
                  <a:srgbClr val="FF0000"/>
                </a:solidFill>
                <a:latin typeface="+mj-lt"/>
              </a:rPr>
              <a:t>100</a:t>
            </a:r>
            <a:r>
              <a:rPr lang="en-US" sz="4600" b="0" i="0" dirty="0" smtClean="0">
                <a:latin typeface="+mj-lt"/>
              </a:rPr>
              <a:t>  </a:t>
            </a:r>
            <a:r>
              <a:rPr lang="en-US" sz="4600" b="0" i="0" dirty="0" smtClean="0">
                <a:solidFill>
                  <a:srgbClr val="0070C0"/>
                </a:solidFill>
                <a:latin typeface="+mj-lt"/>
              </a:rPr>
              <a:t>101</a:t>
            </a:r>
            <a:r>
              <a:rPr lang="en-US" sz="4600" b="0" i="0" dirty="0" smtClean="0">
                <a:latin typeface="+mj-lt"/>
              </a:rPr>
              <a:t>  110  </a:t>
            </a:r>
            <a:r>
              <a:rPr lang="en-US" sz="4600" b="0" i="0" dirty="0" smtClean="0">
                <a:solidFill>
                  <a:srgbClr val="00B050"/>
                </a:solidFill>
                <a:latin typeface="+mj-lt"/>
              </a:rPr>
              <a:t>111</a:t>
            </a:r>
            <a:endParaRPr lang="en-US" sz="4600" b="0" i="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434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000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7464" y="367427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4" name="Group 161"/>
          <p:cNvGrpSpPr/>
          <p:nvPr/>
        </p:nvGrpSpPr>
        <p:grpSpPr>
          <a:xfrm>
            <a:off x="0" y="3480180"/>
            <a:ext cx="418704" cy="369332"/>
            <a:chOff x="-6464" y="3108920"/>
            <a:chExt cx="418704" cy="369332"/>
          </a:xfrm>
        </p:grpSpPr>
        <p:sp>
          <p:nvSpPr>
            <p:cNvPr id="22" name="Oval 2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6464" y="31089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6" name="Group 160"/>
          <p:cNvGrpSpPr/>
          <p:nvPr/>
        </p:nvGrpSpPr>
        <p:grpSpPr>
          <a:xfrm>
            <a:off x="549194" y="3489705"/>
            <a:ext cx="418704" cy="369332"/>
            <a:chOff x="546909" y="3100655"/>
            <a:chExt cx="418704" cy="369332"/>
          </a:xfrm>
        </p:grpSpPr>
        <p:sp>
          <p:nvSpPr>
            <p:cNvPr id="20" name="Oval 1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6909" y="31006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1547174" y="3660693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394218" y="327016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7030A0"/>
                </a:solidFill>
                <a:latin typeface="Calibri" pitchFamily="34" charset="0"/>
              </a:rPr>
              <a:t>001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" name="Group 159"/>
          <p:cNvGrpSpPr/>
          <p:nvPr/>
        </p:nvGrpSpPr>
        <p:grpSpPr>
          <a:xfrm>
            <a:off x="1163479" y="3466597"/>
            <a:ext cx="418704" cy="369332"/>
            <a:chOff x="1162954" y="3105362"/>
            <a:chExt cx="418704" cy="369332"/>
          </a:xfrm>
        </p:grpSpPr>
        <p:sp>
          <p:nvSpPr>
            <p:cNvPr id="31" name="TextBox 30"/>
            <p:cNvSpPr txBox="1"/>
            <p:nvPr/>
          </p:nvSpPr>
          <p:spPr>
            <a:xfrm>
              <a:off x="1162954" y="31053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194816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1731723" y="3485647"/>
            <a:ext cx="418704" cy="369332"/>
            <a:chOff x="1734359" y="3110180"/>
            <a:chExt cx="41870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734359" y="31101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2705774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552178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FFC000"/>
                </a:solidFill>
                <a:latin typeface="Calibri" pitchFamily="34" charset="0"/>
              </a:rPr>
              <a:t>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92115" y="3465476"/>
            <a:ext cx="418704" cy="369332"/>
            <a:chOff x="2318088" y="3101804"/>
            <a:chExt cx="418704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2318088" y="3101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56"/>
          <p:cNvGrpSpPr/>
          <p:nvPr/>
        </p:nvGrpSpPr>
        <p:grpSpPr>
          <a:xfrm>
            <a:off x="2902421" y="3475001"/>
            <a:ext cx="418704" cy="369332"/>
            <a:chOff x="2911989" y="3108224"/>
            <a:chExt cx="418704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2911989" y="310822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739314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92D050"/>
                </a:solidFill>
                <a:latin typeface="Calibri" pitchFamily="34" charset="0"/>
              </a:rPr>
              <a:t>011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5" name="Group 155"/>
          <p:cNvGrpSpPr/>
          <p:nvPr/>
        </p:nvGrpSpPr>
        <p:grpSpPr>
          <a:xfrm>
            <a:off x="3471453" y="3480180"/>
            <a:ext cx="418704" cy="369332"/>
            <a:chOff x="3482502" y="3117296"/>
            <a:chExt cx="418704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3482502" y="31172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" name="Group 154"/>
          <p:cNvGrpSpPr/>
          <p:nvPr/>
        </p:nvGrpSpPr>
        <p:grpSpPr>
          <a:xfrm>
            <a:off x="4051489" y="3480180"/>
            <a:ext cx="418704" cy="369332"/>
            <a:chOff x="4070871" y="3117296"/>
            <a:chExt cx="418704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4070871" y="31172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68042" y="365522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>
          <a:xfrm>
            <a:off x="5004941" y="3655226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4856585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FF0000"/>
                </a:solidFill>
                <a:latin typeface="Calibri" pitchFamily="34" charset="0"/>
              </a:rPr>
              <a:t>100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4" name="Group 153"/>
          <p:cNvGrpSpPr/>
          <p:nvPr/>
        </p:nvGrpSpPr>
        <p:grpSpPr>
          <a:xfrm>
            <a:off x="4608916" y="3470655"/>
            <a:ext cx="418704" cy="369332"/>
            <a:chOff x="4663086" y="3111329"/>
            <a:chExt cx="418704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4663086" y="311132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7" name="Group 152"/>
          <p:cNvGrpSpPr/>
          <p:nvPr/>
        </p:nvGrpSpPr>
        <p:grpSpPr>
          <a:xfrm>
            <a:off x="5188602" y="3470655"/>
            <a:ext cx="418704" cy="369332"/>
            <a:chOff x="5226023" y="3108677"/>
            <a:chExt cx="418704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5226023" y="31086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6227565" y="3669097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6061507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00B0F0"/>
                </a:solidFill>
                <a:latin typeface="Calibri" pitchFamily="34" charset="0"/>
              </a:rPr>
              <a:t>101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48" name="Group 151"/>
          <p:cNvGrpSpPr/>
          <p:nvPr/>
        </p:nvGrpSpPr>
        <p:grpSpPr>
          <a:xfrm>
            <a:off x="5802518" y="3484526"/>
            <a:ext cx="418704" cy="369332"/>
            <a:chOff x="5810223" y="3103789"/>
            <a:chExt cx="418704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810223" y="31037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2" name="Group 150"/>
          <p:cNvGrpSpPr/>
          <p:nvPr/>
        </p:nvGrpSpPr>
        <p:grpSpPr>
          <a:xfrm>
            <a:off x="6422535" y="3494051"/>
            <a:ext cx="418704" cy="369332"/>
            <a:chOff x="6394423" y="3100655"/>
            <a:chExt cx="418704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6394423" y="31006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7431139" y="3688147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7260206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latin typeface="Calibri" pitchFamily="34" charset="0"/>
              </a:rPr>
              <a:t>110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54" name="Group 121"/>
          <p:cNvGrpSpPr/>
          <p:nvPr/>
        </p:nvGrpSpPr>
        <p:grpSpPr>
          <a:xfrm>
            <a:off x="7031643" y="3503576"/>
            <a:ext cx="418704" cy="369332"/>
            <a:chOff x="7008512" y="3091130"/>
            <a:chExt cx="418704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7008512" y="309113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7039836" y="3108458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5" name="Group 119"/>
          <p:cNvGrpSpPr/>
          <p:nvPr/>
        </p:nvGrpSpPr>
        <p:grpSpPr>
          <a:xfrm>
            <a:off x="7595171" y="3503576"/>
            <a:ext cx="418704" cy="369332"/>
            <a:chOff x="7587644" y="3105362"/>
            <a:chExt cx="418704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7587644" y="31053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420666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 smtClean="0">
                <a:solidFill>
                  <a:srgbClr val="00B050"/>
                </a:solidFill>
                <a:latin typeface="Calibri" pitchFamily="34" charset="0"/>
              </a:rPr>
              <a:t>111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57" name="Group 116"/>
          <p:cNvGrpSpPr/>
          <p:nvPr/>
        </p:nvGrpSpPr>
        <p:grpSpPr>
          <a:xfrm>
            <a:off x="8168756" y="3494051"/>
            <a:ext cx="418704" cy="369332"/>
            <a:chOff x="8159660" y="3113738"/>
            <a:chExt cx="418704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8159660" y="3113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8" name="Group 113"/>
          <p:cNvGrpSpPr/>
          <p:nvPr/>
        </p:nvGrpSpPr>
        <p:grpSpPr>
          <a:xfrm>
            <a:off x="8753953" y="3475001"/>
            <a:ext cx="418704" cy="369332"/>
            <a:chOff x="8786990" y="3082504"/>
            <a:chExt cx="418704" cy="369332"/>
          </a:xfrm>
        </p:grpSpPr>
        <p:sp>
          <p:nvSpPr>
            <p:cNvPr id="83" name="TextBox 82"/>
            <p:cNvSpPr txBox="1"/>
            <p:nvPr/>
          </p:nvSpPr>
          <p:spPr>
            <a:xfrm>
              <a:off x="8786990" y="30825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 smtClean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8568038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7" name="Oval 166"/>
          <p:cNvSpPr/>
          <p:nvPr/>
        </p:nvSpPr>
        <p:spPr>
          <a:xfrm>
            <a:off x="3221046" y="45720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4613991" y="4564051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162696" y="45413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578503" y="45333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3275658" y="582185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668603" y="581390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217308" y="5791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633115" y="5783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 smtClean="0">
                <a:latin typeface="Calibri" pitchFamily="34" charset="0"/>
              </a:rPr>
              <a:t>11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87" name="Straight Arrow Connector 186"/>
          <p:cNvCxnSpPr>
            <a:endCxn id="172" idx="1"/>
          </p:cNvCxnSpPr>
          <p:nvPr/>
        </p:nvCxnSpPr>
        <p:spPr>
          <a:xfrm flipV="1">
            <a:off x="3566505" y="4718012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9" name="Straight Arrow Connector 188"/>
          <p:cNvCxnSpPr>
            <a:stCxn id="176" idx="0"/>
            <a:endCxn id="167" idx="4"/>
          </p:cNvCxnSpPr>
          <p:nvPr/>
        </p:nvCxnSpPr>
        <p:spPr>
          <a:xfrm flipH="1" flipV="1">
            <a:off x="3385638" y="4902678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98" name="Straight Arrow Connector 197"/>
          <p:cNvCxnSpPr>
            <a:endCxn id="177" idx="0"/>
          </p:cNvCxnSpPr>
          <p:nvPr/>
        </p:nvCxnSpPr>
        <p:spPr>
          <a:xfrm>
            <a:off x="4775562" y="4914652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0" name="Straight Arrow Connector 199"/>
          <p:cNvCxnSpPr/>
          <p:nvPr/>
        </p:nvCxnSpPr>
        <p:spPr>
          <a:xfrm flipH="1">
            <a:off x="3550231" y="4813539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6" name="Straight Arrow Connector 95"/>
          <p:cNvCxnSpPr>
            <a:stCxn id="167" idx="2"/>
            <a:endCxn id="171" idx="0"/>
          </p:cNvCxnSpPr>
          <p:nvPr/>
        </p:nvCxnSpPr>
        <p:spPr>
          <a:xfrm rot="10800000" flipH="1">
            <a:off x="3221046" y="4541347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7" name="Straight Arrow Connector 106"/>
          <p:cNvCxnSpPr>
            <a:stCxn id="174" idx="6"/>
            <a:endCxn id="170" idx="4"/>
          </p:cNvCxnSpPr>
          <p:nvPr/>
        </p:nvCxnSpPr>
        <p:spPr>
          <a:xfrm flipV="1">
            <a:off x="3604842" y="4894729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0" name="Straight Arrow Connector 109"/>
          <p:cNvCxnSpPr>
            <a:endCxn id="174" idx="5"/>
          </p:cNvCxnSpPr>
          <p:nvPr/>
        </p:nvCxnSpPr>
        <p:spPr>
          <a:xfrm rot="10800000" flipV="1">
            <a:off x="3556634" y="6095999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3" name="Straight Arrow Connector 95"/>
          <p:cNvCxnSpPr>
            <a:stCxn id="175" idx="4"/>
            <a:endCxn id="175" idx="6"/>
          </p:cNvCxnSpPr>
          <p:nvPr/>
        </p:nvCxnSpPr>
        <p:spPr>
          <a:xfrm rot="5400000" flipH="1" flipV="1">
            <a:off x="4832821" y="5979618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>
            <a:off x="390525" y="367506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>
            <a:off x="154305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>
            <a:off x="2715299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86715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>
            <a:off x="5002530" y="3657600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227565" y="3665537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>
          <a:xfrm>
            <a:off x="7421614" y="367506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03"/>
          <p:cNvCxnSpPr/>
          <p:nvPr/>
        </p:nvCxnSpPr>
        <p:spPr>
          <a:xfrm>
            <a:off x="857250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8356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856 L 0.27847 0.1085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0" y="5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26042 0.14445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72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1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14167 0.222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111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1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0.08108 0.24468 " pathEditMode="relative" rAng="0" ptsTypes="AA">
                                      <p:cBhvr>
                                        <p:cTn id="53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122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1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18333 0.24445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122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5434 0.28773 " pathEditMode="relative" rAng="0" ptsTypes="AA">
                                      <p:cBhvr>
                                        <p:cTn id="72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0" y="144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1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8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-0.37413 0.3419 " pathEditMode="relative" rAng="0" ptsTypes="AA">
                                      <p:cBhvr>
                                        <p:cTn id="80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0" y="171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6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8333 0.34445 " pathEditMode="relative" rAng="0" ptsTypes="AA">
                                      <p:cBhvr>
                                        <p:cTn id="88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0" y="172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0" grpId="0" animBg="1"/>
      <p:bldP spid="171" grpId="0"/>
      <p:bldP spid="172" grpId="0"/>
      <p:bldP spid="174" grpId="0" animBg="1"/>
      <p:bldP spid="175" grpId="0" animBg="1"/>
      <p:bldP spid="176" grpId="0"/>
      <p:bldP spid="17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 smtClean="0">
                <a:latin typeface="+mj-lt"/>
              </a:rPr>
              <a:t>From Hamilton           to Euler            to de </a:t>
            </a:r>
            <a:r>
              <a:rPr lang="en-US" sz="3300" b="0" i="0" dirty="0" err="1" smtClean="0">
                <a:latin typeface="+mj-lt"/>
              </a:rPr>
              <a:t>Bruijn</a:t>
            </a:r>
            <a:r>
              <a:rPr lang="en-US" sz="3300" b="0" i="0" dirty="0" smtClean="0">
                <a:latin typeface="+mj-lt"/>
              </a:rPr>
              <a:t>            </a:t>
            </a:r>
            <a:endParaRPr lang="en-US" sz="3300" b="0" i="0" dirty="0">
              <a:latin typeface="+mj-lt"/>
            </a:endParaRP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3229566" y="456837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4622511" y="4560429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171216" y="4537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587023" y="4529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3284178" y="581823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677123" y="5810283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225828" y="57875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641635" y="57795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 smtClean="0">
                <a:latin typeface="Calibri" pitchFamily="34" charset="0"/>
              </a:rPr>
              <a:t>11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87" name="Straight Arrow Connector 186"/>
          <p:cNvCxnSpPr>
            <a:endCxn id="172" idx="1"/>
          </p:cNvCxnSpPr>
          <p:nvPr/>
        </p:nvCxnSpPr>
        <p:spPr>
          <a:xfrm flipV="1">
            <a:off x="3575025" y="4714390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9" name="Straight Arrow Connector 188"/>
          <p:cNvCxnSpPr>
            <a:stCxn id="176" idx="0"/>
            <a:endCxn id="167" idx="4"/>
          </p:cNvCxnSpPr>
          <p:nvPr/>
        </p:nvCxnSpPr>
        <p:spPr>
          <a:xfrm flipH="1" flipV="1">
            <a:off x="3394158" y="4899056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98" name="Straight Arrow Connector 197"/>
          <p:cNvCxnSpPr>
            <a:endCxn id="177" idx="0"/>
          </p:cNvCxnSpPr>
          <p:nvPr/>
        </p:nvCxnSpPr>
        <p:spPr>
          <a:xfrm>
            <a:off x="4784082" y="4911030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0" name="Straight Arrow Connector 199"/>
          <p:cNvCxnSpPr/>
          <p:nvPr/>
        </p:nvCxnSpPr>
        <p:spPr>
          <a:xfrm flipH="1">
            <a:off x="3558751" y="4809917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6" name="Straight Arrow Connector 95"/>
          <p:cNvCxnSpPr>
            <a:stCxn id="167" idx="2"/>
            <a:endCxn id="171" idx="0"/>
          </p:cNvCxnSpPr>
          <p:nvPr/>
        </p:nvCxnSpPr>
        <p:spPr>
          <a:xfrm rot="10800000" flipH="1">
            <a:off x="3229566" y="4537725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7" name="Straight Arrow Connector 106"/>
          <p:cNvCxnSpPr>
            <a:stCxn id="174" idx="6"/>
            <a:endCxn id="170" idx="4"/>
          </p:cNvCxnSpPr>
          <p:nvPr/>
        </p:nvCxnSpPr>
        <p:spPr>
          <a:xfrm flipV="1">
            <a:off x="3613362" y="4891107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0" name="Straight Arrow Connector 109"/>
          <p:cNvCxnSpPr>
            <a:endCxn id="174" idx="5"/>
          </p:cNvCxnSpPr>
          <p:nvPr/>
        </p:nvCxnSpPr>
        <p:spPr>
          <a:xfrm rot="10800000" flipV="1">
            <a:off x="3565154" y="6092377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3" name="Straight Arrow Connector 95"/>
          <p:cNvCxnSpPr>
            <a:stCxn id="175" idx="4"/>
            <a:endCxn id="175" idx="6"/>
          </p:cNvCxnSpPr>
          <p:nvPr/>
        </p:nvCxnSpPr>
        <p:spPr>
          <a:xfrm rot="5400000" flipH="1" flipV="1">
            <a:off x="4841341" y="5975996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7" name="Straight Arrow Connector 116"/>
          <p:cNvCxnSpPr/>
          <p:nvPr/>
        </p:nvCxnSpPr>
        <p:spPr>
          <a:xfrm flipV="1">
            <a:off x="3581400" y="4706695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8" name="Straight Arrow Connector 117"/>
          <p:cNvCxnSpPr/>
          <p:nvPr/>
        </p:nvCxnSpPr>
        <p:spPr>
          <a:xfrm flipH="1" flipV="1">
            <a:off x="3400533" y="4891361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>
            <a:off x="4790457" y="4903335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flipH="1">
            <a:off x="3565126" y="4802222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95"/>
          <p:cNvCxnSpPr/>
          <p:nvPr/>
        </p:nvCxnSpPr>
        <p:spPr>
          <a:xfrm rot="10800000" flipH="1">
            <a:off x="3235941" y="4530030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>
          <a:xfrm flipV="1">
            <a:off x="3619737" y="4883412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rot="10800000" flipV="1">
            <a:off x="3571529" y="6084682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95"/>
          <p:cNvCxnSpPr/>
          <p:nvPr/>
        </p:nvCxnSpPr>
        <p:spPr>
          <a:xfrm rot="5400000" flipH="1" flipV="1">
            <a:off x="4847716" y="5968301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0" name="Oval 129"/>
          <p:cNvSpPr/>
          <p:nvPr/>
        </p:nvSpPr>
        <p:spPr>
          <a:xfrm>
            <a:off x="6180494" y="4606230"/>
            <a:ext cx="1600200" cy="1447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332894" y="429696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C00000"/>
                </a:solidFill>
              </a:rPr>
              <a:t> 0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7247294" y="42969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7030A0"/>
                </a:solidFill>
              </a:rPr>
              <a:t>0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7704494" y="48303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92D050"/>
                </a:solidFill>
              </a:rPr>
              <a:t>0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704494" y="53682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B050"/>
                </a:solidFill>
              </a:rPr>
              <a:t>1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7272106" y="59016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/>
              <a:t>1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461441" y="59733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70C0"/>
                </a:solidFill>
              </a:rPr>
              <a:t>1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5979057" y="550141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FFC000"/>
                </a:solidFill>
              </a:rPr>
              <a:t>0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5959845" y="47586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1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0600"/>
            <a:ext cx="6477000" cy="471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63" name="Title 1"/>
          <p:cNvSpPr>
            <a:spLocks noGrp="1"/>
          </p:cNvSpPr>
          <p:nvPr>
            <p:ph type="title"/>
          </p:nvPr>
        </p:nvSpPr>
        <p:spPr>
          <a:xfrm>
            <a:off x="457200" y="179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De </a:t>
            </a:r>
            <a:r>
              <a:rPr lang="en-US" altLang="en-US" dirty="0" err="1" smtClean="0">
                <a:cs typeface="Arial" charset="0"/>
              </a:rPr>
              <a:t>Bruijn</a:t>
            </a:r>
            <a:r>
              <a:rPr lang="en-US" altLang="en-US" dirty="0" smtClean="0">
                <a:cs typeface="Arial" charset="0"/>
              </a:rPr>
              <a:t> Graph for 4-Universal String</a:t>
            </a:r>
            <a:endParaRPr lang="en-US" altLang="en-US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96965" name="TextBox 4"/>
          <p:cNvSpPr txBox="1">
            <a:spLocks noChangeArrowheads="1"/>
          </p:cNvSpPr>
          <p:nvPr/>
        </p:nvSpPr>
        <p:spPr bwMode="auto">
          <a:xfrm>
            <a:off x="5562600" y="6553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5562600"/>
            <a:ext cx="8991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smtClean="0">
                <a:latin typeface="+mj-lt"/>
              </a:rPr>
              <a:t>Does it have an </a:t>
            </a:r>
            <a:r>
              <a:rPr lang="en-US" sz="2800" b="0" i="0" dirty="0" err="1" smtClean="0">
                <a:latin typeface="+mj-lt"/>
              </a:rPr>
              <a:t>Eulerian</a:t>
            </a:r>
            <a:r>
              <a:rPr lang="en-US" sz="2800" b="0" i="0" dirty="0" smtClean="0">
                <a:latin typeface="+mj-lt"/>
              </a:rPr>
              <a:t> cycle? If yes, how can we find it?</a:t>
            </a:r>
            <a:endParaRPr lang="en-US" sz="28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668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 smtClean="0">
                <a:cs typeface="Arial" pitchFamily="34" charset="0"/>
              </a:rPr>
              <a:t>  Outline</a:t>
            </a:r>
            <a:endParaRPr lang="en-US" altLang="en-US" dirty="0" smtClean="0"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an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 smtClean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 smtClean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TA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latin typeface="+mn-lt"/>
                </a:rPr>
                <a:t>A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endParaRPr lang="en-US" sz="1600" b="1" i="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endParaRPr lang="en-US" sz="1600" b="1" i="0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ATG</a:t>
              </a:r>
              <a:endParaRPr lang="en-US" sz="1600" b="1" i="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 smtClean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 smtClean="0">
                  <a:solidFill>
                    <a:srgbClr val="7030A0"/>
                  </a:solidFill>
                  <a:latin typeface="+mn-lt"/>
                </a:rPr>
                <a:t>TT</a:t>
              </a:r>
              <a:endParaRPr lang="en-US" sz="1600" b="1" i="0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Can we still find the </a:t>
            </a:r>
            <a:r>
              <a:rPr lang="en-US" b="0" i="0" dirty="0" smtClean="0">
                <a:solidFill>
                  <a:srgbClr val="FF0000"/>
                </a:solidFill>
              </a:rPr>
              <a:t>genome path </a:t>
            </a:r>
            <a:r>
              <a:rPr lang="en-US" b="0" i="0" dirty="0" smtClean="0"/>
              <a:t>in this graph? </a:t>
            </a:r>
            <a:endParaRPr lang="en-US" b="0" i="0" dirty="0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smtClean="0"/>
              <a:t>A Path Turns into a Graph  </a:t>
            </a:r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420126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 smtClean="0"/>
              <a:t>Eulerian</a:t>
            </a:r>
            <a:r>
              <a:rPr lang="en-US" b="0" i="0" dirty="0" smtClean="0"/>
              <a:t> CYCLE Problem    </a:t>
            </a:r>
            <a:endParaRPr lang="en-US" b="0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 smtClean="0">
                <a:latin typeface="+mj-lt"/>
              </a:rPr>
              <a:t>Eulerian</a:t>
            </a:r>
            <a:r>
              <a:rPr lang="en-US" sz="2600" i="0" dirty="0" smtClean="0">
                <a:latin typeface="+mj-lt"/>
              </a:rPr>
              <a:t> CYCLE </a:t>
            </a:r>
            <a:r>
              <a:rPr lang="en-US" sz="2600" i="0" dirty="0">
                <a:latin typeface="+mj-lt"/>
              </a:rPr>
              <a:t>Problem</a:t>
            </a:r>
            <a:r>
              <a:rPr lang="en-US" sz="2600" b="0" i="0" dirty="0">
                <a:latin typeface="+mj-lt"/>
              </a:rPr>
              <a:t>. </a:t>
            </a:r>
            <a:r>
              <a:rPr lang="en-US" sz="2600" b="0" i="0" dirty="0" smtClean="0">
                <a:latin typeface="+mj-lt"/>
              </a:rPr>
              <a:t>Find an </a:t>
            </a:r>
            <a:r>
              <a:rPr lang="en-US" sz="2600" b="0" i="0" dirty="0" err="1" smtClean="0">
                <a:latin typeface="+mj-lt"/>
              </a:rPr>
              <a:t>Eulerian</a:t>
            </a:r>
            <a:r>
              <a:rPr lang="en-US" sz="2600" b="0" i="0" dirty="0" smtClean="0">
                <a:latin typeface="+mj-lt"/>
              </a:rPr>
              <a:t> cycle in </a:t>
            </a:r>
            <a:r>
              <a:rPr lang="en-US" sz="2600" b="0" i="0" dirty="0">
                <a:latin typeface="+mj-lt"/>
              </a:rPr>
              <a:t>a graph. </a:t>
            </a:r>
            <a:endParaRPr lang="en-US" sz="2600" b="0" i="0" dirty="0" smtClean="0">
              <a:latin typeface="+mj-lt"/>
            </a:endParaRP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</a:t>
            </a:r>
            <a:r>
              <a:rPr lang="en-US" sz="2600" b="0" i="0" dirty="0" smtClean="0">
                <a:latin typeface="+mj-lt"/>
              </a:rPr>
              <a:t>cycle </a:t>
            </a:r>
            <a:r>
              <a:rPr lang="en-US" sz="2600" b="0" i="0" dirty="0">
                <a:latin typeface="+mj-lt"/>
              </a:rPr>
              <a:t>visiting every </a:t>
            </a:r>
            <a:r>
              <a:rPr lang="en-US" sz="2600" b="0" i="0" dirty="0" smtClean="0">
                <a:latin typeface="+mj-lt"/>
              </a:rPr>
              <a:t>edge </a:t>
            </a:r>
            <a:r>
              <a:rPr lang="en-US" sz="2600" b="0" i="0" dirty="0">
                <a:latin typeface="+mj-lt"/>
              </a:rPr>
              <a:t>in </a:t>
            </a:r>
            <a:r>
              <a:rPr lang="en-US" sz="2600" b="0" i="0" dirty="0" smtClean="0">
                <a:latin typeface="+mj-lt"/>
              </a:rPr>
              <a:t>the graph exactly once. </a:t>
            </a:r>
            <a:endParaRPr lang="en-US" sz="2600" b="0" i="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6600"/>
            <a:ext cx="6324600" cy="34290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3886200" y="4724400"/>
            <a:ext cx="3048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29200" y="3581400"/>
            <a:ext cx="1905000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952" y="4800600"/>
            <a:ext cx="1842248" cy="12192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4800600"/>
            <a:ext cx="1071283" cy="120127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10000" y="3581400"/>
            <a:ext cx="1131793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3734187" y="3581400"/>
            <a:ext cx="1147096" cy="1071282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729705" y="4818528"/>
            <a:ext cx="1147096" cy="1201271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54724" y="457200"/>
            <a:ext cx="8229600" cy="878541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Times New Roman" pitchFamily="18" charset="0"/>
              </a:rPr>
              <a:t>A </a:t>
            </a:r>
            <a:r>
              <a:rPr lang="en-US" altLang="en-US" dirty="0" smtClean="0">
                <a:cs typeface="Times New Roman" pitchFamily="18" charset="0"/>
              </a:rPr>
              <a:t>Graph </a:t>
            </a:r>
            <a:r>
              <a:rPr lang="en-US" altLang="en-US" dirty="0">
                <a:cs typeface="Times New Roman" pitchFamily="18" charset="0"/>
              </a:rPr>
              <a:t>is </a:t>
            </a:r>
            <a:r>
              <a:rPr lang="en-US" altLang="en-US" b="1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if </a:t>
            </a:r>
            <a:r>
              <a:rPr lang="en-US" altLang="en-US" dirty="0" smtClean="0">
                <a:cs typeface="Times New Roman" pitchFamily="18" charset="0"/>
              </a:rPr>
              <a:t>It Contains </a:t>
            </a:r>
            <a:r>
              <a:rPr lang="en-US" altLang="en-US" dirty="0">
                <a:cs typeface="Times New Roman" pitchFamily="18" charset="0"/>
              </a:rPr>
              <a:t>an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dirty="0" smtClean="0">
                <a:cs typeface="Times New Roman" pitchFamily="18" charset="0"/>
              </a:rPr>
              <a:t>Cycle</a:t>
            </a:r>
            <a:r>
              <a:rPr lang="en-US" altLang="en-US" dirty="0">
                <a:cs typeface="Times New Roman" pitchFamily="18" charset="0"/>
              </a:rPr>
              <a:t>.</a:t>
            </a:r>
            <a:br>
              <a:rPr lang="en-US" altLang="en-US" dirty="0">
                <a:cs typeface="Times New Roman" pitchFamily="18" charset="0"/>
              </a:rPr>
            </a:br>
            <a:endParaRPr lang="en-US" altLang="en-US" dirty="0" smtClean="0">
              <a:cs typeface="Arial" charset="0"/>
            </a:endParaRP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1879736" y="1066800"/>
            <a:ext cx="5290135" cy="786834"/>
          </a:xfrm>
        </p:spPr>
        <p:txBody>
          <a:bodyPr>
            <a:noAutofit/>
          </a:bodyPr>
          <a:lstStyle/>
          <a:p>
            <a:endParaRPr lang="en-US" altLang="en-US" dirty="0" smtClean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en-US" dirty="0" smtClean="0">
                <a:cs typeface="Times New Roman" pitchFamily="18" charset="0"/>
              </a:rPr>
              <a:t>Is this graph </a:t>
            </a:r>
            <a:r>
              <a:rPr lang="en-US" altLang="en-US" dirty="0" err="1" smtClean="0">
                <a:cs typeface="Times New Roman" pitchFamily="18" charset="0"/>
              </a:rPr>
              <a:t>Eulerian</a:t>
            </a:r>
            <a:r>
              <a:rPr lang="en-US" altLang="en-US" dirty="0" smtClean="0">
                <a:cs typeface="Times New Roman" pitchFamily="18" charset="0"/>
              </a:rPr>
              <a:t>?  </a:t>
            </a:r>
            <a:endParaRPr lang="en-US" altLang="en-US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dirty="0" smtClean="0"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19" y="2664013"/>
            <a:ext cx="2711686" cy="2203966"/>
            <a:chOff x="260114" y="3510742"/>
            <a:chExt cx="3091283" cy="2361981"/>
          </a:xfrm>
        </p:grpSpPr>
        <p:sp>
          <p:nvSpPr>
            <p:cNvPr id="125956" name="Oval 18"/>
            <p:cNvSpPr>
              <a:spLocks noChangeAspect="1"/>
            </p:cNvSpPr>
            <p:nvPr/>
          </p:nvSpPr>
          <p:spPr bwMode="auto">
            <a:xfrm>
              <a:off x="1208037" y="3510742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7" name="Oval 19"/>
            <p:cNvSpPr>
              <a:spLocks noChangeAspect="1"/>
            </p:cNvSpPr>
            <p:nvPr/>
          </p:nvSpPr>
          <p:spPr bwMode="auto">
            <a:xfrm>
              <a:off x="2350811" y="4151046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8" name="Oval 20"/>
            <p:cNvSpPr>
              <a:spLocks noChangeAspect="1"/>
            </p:cNvSpPr>
            <p:nvPr/>
          </p:nvSpPr>
          <p:spPr bwMode="auto">
            <a:xfrm>
              <a:off x="3199993" y="4851808"/>
              <a:ext cx="151404" cy="15801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9" name="Oval 21"/>
            <p:cNvSpPr>
              <a:spLocks noChangeAspect="1"/>
            </p:cNvSpPr>
            <p:nvPr/>
          </p:nvSpPr>
          <p:spPr bwMode="auto">
            <a:xfrm>
              <a:off x="2348178" y="5339594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0" name="Oval 22"/>
            <p:cNvSpPr>
              <a:spLocks noChangeAspect="1"/>
            </p:cNvSpPr>
            <p:nvPr/>
          </p:nvSpPr>
          <p:spPr bwMode="auto">
            <a:xfrm>
              <a:off x="931560" y="5714708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1" name="Oval 23"/>
            <p:cNvSpPr>
              <a:spLocks noChangeAspect="1"/>
            </p:cNvSpPr>
            <p:nvPr/>
          </p:nvSpPr>
          <p:spPr bwMode="auto">
            <a:xfrm>
              <a:off x="1163274" y="4416237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2" name="Oval 24"/>
            <p:cNvSpPr>
              <a:spLocks noChangeAspect="1"/>
            </p:cNvSpPr>
            <p:nvPr/>
          </p:nvSpPr>
          <p:spPr bwMode="auto">
            <a:xfrm>
              <a:off x="260114" y="4475320"/>
              <a:ext cx="151405" cy="1593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5963" name="Straight Arrow Connector 25"/>
            <p:cNvCxnSpPr>
              <a:cxnSpLocks noChangeShapeType="1"/>
              <a:stCxn id="125962" idx="7"/>
              <a:endCxn id="125956" idx="3"/>
            </p:cNvCxnSpPr>
            <p:nvPr/>
          </p:nvCxnSpPr>
          <p:spPr bwMode="auto">
            <a:xfrm rot="5400000" flipH="1" flipV="1">
              <a:off x="383138" y="3651397"/>
              <a:ext cx="853281" cy="8412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4" name="Straight Arrow Connector 26"/>
            <p:cNvCxnSpPr>
              <a:cxnSpLocks noChangeShapeType="1"/>
              <a:stCxn id="125956" idx="6"/>
            </p:cNvCxnSpPr>
            <p:nvPr/>
          </p:nvCxnSpPr>
          <p:spPr bwMode="auto">
            <a:xfrm>
              <a:off x="1359442" y="3590437"/>
              <a:ext cx="922908" cy="5386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5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1914084" y="4821579"/>
              <a:ext cx="989311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6" name="Straight Arrow Connector 28"/>
            <p:cNvCxnSpPr>
              <a:cxnSpLocks noChangeShapeType="1"/>
              <a:stCxn id="125959" idx="7"/>
            </p:cNvCxnSpPr>
            <p:nvPr/>
          </p:nvCxnSpPr>
          <p:spPr bwMode="auto">
            <a:xfrm rot="5400000" flipH="1" flipV="1">
              <a:off x="2634554" y="4830429"/>
              <a:ext cx="376488" cy="688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7" name="Straight Arrow Connector 29"/>
            <p:cNvCxnSpPr>
              <a:cxnSpLocks noChangeShapeType="1"/>
              <a:stCxn id="125956" idx="4"/>
            </p:cNvCxnSpPr>
            <p:nvPr/>
          </p:nvCxnSpPr>
          <p:spPr bwMode="auto">
            <a:xfrm rot="5400000">
              <a:off x="915755" y="4024234"/>
              <a:ext cx="724120" cy="131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8" name="Straight Arrow Connector 30"/>
            <p:cNvCxnSpPr>
              <a:cxnSpLocks noChangeShapeType="1"/>
              <a:stCxn id="125961" idx="6"/>
            </p:cNvCxnSpPr>
            <p:nvPr/>
          </p:nvCxnSpPr>
          <p:spPr bwMode="auto">
            <a:xfrm flipV="1">
              <a:off x="1314679" y="4260970"/>
              <a:ext cx="967671" cy="2349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9" name="Straight Arrow Connector 31"/>
            <p:cNvCxnSpPr>
              <a:cxnSpLocks noChangeShapeType="1"/>
              <a:stCxn id="125960" idx="6"/>
              <a:endCxn id="125959" idx="2"/>
            </p:cNvCxnSpPr>
            <p:nvPr/>
          </p:nvCxnSpPr>
          <p:spPr bwMode="auto">
            <a:xfrm flipV="1">
              <a:off x="1084281" y="5419289"/>
              <a:ext cx="1263898" cy="3751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70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121893" y="4878595"/>
              <a:ext cx="1100608" cy="56612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3200400" y="2686010"/>
            <a:ext cx="2711686" cy="2203966"/>
            <a:chOff x="3200400" y="3742479"/>
            <a:chExt cx="2711686" cy="2203966"/>
          </a:xfrm>
        </p:grpSpPr>
        <p:sp>
          <p:nvSpPr>
            <p:cNvPr id="69" name="Oval 18"/>
            <p:cNvSpPr>
              <a:spLocks noChangeAspect="1"/>
            </p:cNvSpPr>
            <p:nvPr/>
          </p:nvSpPr>
          <p:spPr bwMode="auto">
            <a:xfrm>
              <a:off x="4031922" y="3742479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19"/>
            <p:cNvSpPr>
              <a:spLocks noChangeAspect="1"/>
            </p:cNvSpPr>
            <p:nvPr/>
          </p:nvSpPr>
          <p:spPr bwMode="auto">
            <a:xfrm>
              <a:off x="5034368" y="433994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20"/>
            <p:cNvSpPr>
              <a:spLocks noChangeAspect="1"/>
            </p:cNvSpPr>
            <p:nvPr/>
          </p:nvSpPr>
          <p:spPr bwMode="auto">
            <a:xfrm>
              <a:off x="5779274" y="4993829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21"/>
            <p:cNvSpPr>
              <a:spLocks noChangeAspect="1"/>
            </p:cNvSpPr>
            <p:nvPr/>
          </p:nvSpPr>
          <p:spPr bwMode="auto">
            <a:xfrm>
              <a:off x="5032058" y="5448982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22"/>
            <p:cNvSpPr>
              <a:spLocks noChangeAspect="1"/>
            </p:cNvSpPr>
            <p:nvPr/>
          </p:nvSpPr>
          <p:spPr bwMode="auto">
            <a:xfrm>
              <a:off x="3789395" y="5799001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Oval 23"/>
            <p:cNvSpPr>
              <a:spLocks noChangeAspect="1"/>
            </p:cNvSpPr>
            <p:nvPr/>
          </p:nvSpPr>
          <p:spPr bwMode="auto">
            <a:xfrm>
              <a:off x="3992656" y="458739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Oval 24"/>
            <p:cNvSpPr>
              <a:spLocks noChangeAspect="1"/>
            </p:cNvSpPr>
            <p:nvPr/>
          </p:nvSpPr>
          <p:spPr bwMode="auto">
            <a:xfrm>
              <a:off x="3200400" y="4642527"/>
              <a:ext cx="132813" cy="1487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76" name="Straight Arrow Connector 25"/>
            <p:cNvCxnSpPr>
              <a:cxnSpLocks noChangeShapeType="1"/>
              <a:stCxn id="75" idx="7"/>
              <a:endCxn id="69" idx="3"/>
            </p:cNvCxnSpPr>
            <p:nvPr/>
          </p:nvCxnSpPr>
          <p:spPr bwMode="auto">
            <a:xfrm rot="5400000" flipH="1" flipV="1">
              <a:off x="3284469" y="3897237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Arrow Connector 26"/>
            <p:cNvCxnSpPr>
              <a:cxnSpLocks noChangeShapeType="1"/>
              <a:stCxn id="69" idx="6"/>
            </p:cNvCxnSpPr>
            <p:nvPr/>
          </p:nvCxnSpPr>
          <p:spPr bwMode="auto">
            <a:xfrm>
              <a:off x="4164735" y="3816842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4623620" y="4965622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Straight Arrow Connector 28"/>
            <p:cNvCxnSpPr>
              <a:cxnSpLocks noChangeShapeType="1"/>
              <a:stCxn id="72" idx="7"/>
            </p:cNvCxnSpPr>
            <p:nvPr/>
          </p:nvCxnSpPr>
          <p:spPr bwMode="auto">
            <a:xfrm rot="5400000" flipH="1" flipV="1">
              <a:off x="5272746" y="4993124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Arrow Connector 29"/>
            <p:cNvCxnSpPr>
              <a:cxnSpLocks noChangeShapeType="1"/>
              <a:stCxn id="69" idx="4"/>
            </p:cNvCxnSpPr>
            <p:nvPr/>
          </p:nvCxnSpPr>
          <p:spPr bwMode="auto">
            <a:xfrm rot="5400000">
              <a:off x="3755293" y="4221987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Arrow Connector 30"/>
            <p:cNvCxnSpPr>
              <a:cxnSpLocks noChangeShapeType="1"/>
              <a:stCxn id="74" idx="6"/>
            </p:cNvCxnSpPr>
            <p:nvPr/>
          </p:nvCxnSpPr>
          <p:spPr bwMode="auto">
            <a:xfrm flipV="1">
              <a:off x="4125469" y="4442517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Arrow Connector 31"/>
            <p:cNvCxnSpPr>
              <a:cxnSpLocks noChangeShapeType="1"/>
              <a:stCxn id="73" idx="6"/>
              <a:endCxn id="72" idx="2"/>
            </p:cNvCxnSpPr>
            <p:nvPr/>
          </p:nvCxnSpPr>
          <p:spPr bwMode="auto">
            <a:xfrm flipV="1">
              <a:off x="3923363" y="5523345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3048392" y="5034646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5167183" y="4504058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5"/>
          <p:cNvGrpSpPr/>
          <p:nvPr/>
        </p:nvGrpSpPr>
        <p:grpSpPr>
          <a:xfrm>
            <a:off x="6311896" y="2674053"/>
            <a:ext cx="2711686" cy="2203966"/>
            <a:chOff x="6324600" y="3794404"/>
            <a:chExt cx="2711686" cy="2203966"/>
          </a:xfrm>
        </p:grpSpPr>
        <p:sp>
          <p:nvSpPr>
            <p:cNvPr id="53" name="Oval 18"/>
            <p:cNvSpPr>
              <a:spLocks noChangeAspect="1"/>
            </p:cNvSpPr>
            <p:nvPr/>
          </p:nvSpPr>
          <p:spPr bwMode="auto">
            <a:xfrm>
              <a:off x="7156122" y="3794404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Oval 19"/>
            <p:cNvSpPr>
              <a:spLocks noChangeAspect="1"/>
            </p:cNvSpPr>
            <p:nvPr/>
          </p:nvSpPr>
          <p:spPr bwMode="auto">
            <a:xfrm>
              <a:off x="8158568" y="4391872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Oval 20"/>
            <p:cNvSpPr>
              <a:spLocks noChangeAspect="1"/>
            </p:cNvSpPr>
            <p:nvPr/>
          </p:nvSpPr>
          <p:spPr bwMode="auto">
            <a:xfrm>
              <a:off x="8903474" y="5045754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Oval 21"/>
            <p:cNvSpPr>
              <a:spLocks noChangeAspect="1"/>
            </p:cNvSpPr>
            <p:nvPr/>
          </p:nvSpPr>
          <p:spPr bwMode="auto">
            <a:xfrm>
              <a:off x="8156258" y="5500907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Oval 22"/>
            <p:cNvSpPr>
              <a:spLocks noChangeAspect="1"/>
            </p:cNvSpPr>
            <p:nvPr/>
          </p:nvSpPr>
          <p:spPr bwMode="auto">
            <a:xfrm>
              <a:off x="6913595" y="5850926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Oval 23"/>
            <p:cNvSpPr>
              <a:spLocks noChangeAspect="1"/>
            </p:cNvSpPr>
            <p:nvPr/>
          </p:nvSpPr>
          <p:spPr bwMode="auto">
            <a:xfrm>
              <a:off x="7116856" y="4639322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Oval 24"/>
            <p:cNvSpPr>
              <a:spLocks noChangeAspect="1"/>
            </p:cNvSpPr>
            <p:nvPr/>
          </p:nvSpPr>
          <p:spPr bwMode="auto">
            <a:xfrm>
              <a:off x="6324600" y="4694452"/>
              <a:ext cx="132813" cy="1487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60" name="Straight Arrow Connector 25"/>
            <p:cNvCxnSpPr>
              <a:cxnSpLocks noChangeShapeType="1"/>
              <a:stCxn id="59" idx="7"/>
              <a:endCxn id="53" idx="3"/>
            </p:cNvCxnSpPr>
            <p:nvPr/>
          </p:nvCxnSpPr>
          <p:spPr bwMode="auto">
            <a:xfrm rot="5400000" flipH="1" flipV="1">
              <a:off x="6408669" y="3949162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Arrow Connector 26"/>
            <p:cNvCxnSpPr>
              <a:cxnSpLocks noChangeShapeType="1"/>
              <a:stCxn id="53" idx="6"/>
            </p:cNvCxnSpPr>
            <p:nvPr/>
          </p:nvCxnSpPr>
          <p:spPr bwMode="auto">
            <a:xfrm>
              <a:off x="7288935" y="3868767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7747820" y="5017547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Arrow Connector 28"/>
            <p:cNvCxnSpPr>
              <a:cxnSpLocks noChangeShapeType="1"/>
              <a:stCxn id="56" idx="7"/>
            </p:cNvCxnSpPr>
            <p:nvPr/>
          </p:nvCxnSpPr>
          <p:spPr bwMode="auto">
            <a:xfrm rot="5400000" flipH="1" flipV="1">
              <a:off x="8396946" y="5045049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Arrow Connector 29"/>
            <p:cNvCxnSpPr>
              <a:cxnSpLocks noChangeShapeType="1"/>
              <a:stCxn id="53" idx="4"/>
            </p:cNvCxnSpPr>
            <p:nvPr/>
          </p:nvCxnSpPr>
          <p:spPr bwMode="auto">
            <a:xfrm rot="5400000">
              <a:off x="6879493" y="4273912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Arrow Connector 30"/>
            <p:cNvCxnSpPr>
              <a:cxnSpLocks noChangeShapeType="1"/>
              <a:stCxn id="58" idx="6"/>
            </p:cNvCxnSpPr>
            <p:nvPr/>
          </p:nvCxnSpPr>
          <p:spPr bwMode="auto">
            <a:xfrm flipV="1">
              <a:off x="7249669" y="4494442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Arrow Connector 31"/>
            <p:cNvCxnSpPr>
              <a:cxnSpLocks noChangeShapeType="1"/>
              <a:stCxn id="57" idx="6"/>
              <a:endCxn id="56" idx="2"/>
            </p:cNvCxnSpPr>
            <p:nvPr/>
          </p:nvCxnSpPr>
          <p:spPr bwMode="auto">
            <a:xfrm flipV="1">
              <a:off x="7047563" y="5575270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6172592" y="5086571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8283658" y="4565600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0896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54724" y="457200"/>
            <a:ext cx="8229600" cy="878541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Times New Roman" pitchFamily="18" charset="0"/>
              </a:rPr>
              <a:t>A </a:t>
            </a:r>
            <a:r>
              <a:rPr lang="en-US" altLang="en-US" dirty="0" smtClean="0">
                <a:cs typeface="Times New Roman" pitchFamily="18" charset="0"/>
              </a:rPr>
              <a:t>Graph </a:t>
            </a:r>
            <a:r>
              <a:rPr lang="en-US" altLang="en-US" dirty="0">
                <a:cs typeface="Times New Roman" pitchFamily="18" charset="0"/>
              </a:rPr>
              <a:t>is </a:t>
            </a:r>
            <a:r>
              <a:rPr lang="en-US" altLang="en-US" b="1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if </a:t>
            </a:r>
            <a:r>
              <a:rPr lang="en-US" altLang="en-US" dirty="0" smtClean="0">
                <a:cs typeface="Times New Roman" pitchFamily="18" charset="0"/>
              </a:rPr>
              <a:t>It Contains </a:t>
            </a:r>
            <a:r>
              <a:rPr lang="en-US" altLang="en-US" dirty="0">
                <a:cs typeface="Times New Roman" pitchFamily="18" charset="0"/>
              </a:rPr>
              <a:t>an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dirty="0" smtClean="0">
                <a:cs typeface="Times New Roman" pitchFamily="18" charset="0"/>
              </a:rPr>
              <a:t>Cycle</a:t>
            </a:r>
            <a:r>
              <a:rPr lang="en-US" altLang="en-US" dirty="0">
                <a:cs typeface="Times New Roman" pitchFamily="18" charset="0"/>
              </a:rPr>
              <a:t>.</a:t>
            </a:r>
            <a:br>
              <a:rPr lang="en-US" altLang="en-US" dirty="0">
                <a:cs typeface="Times New Roman" pitchFamily="18" charset="0"/>
              </a:rPr>
            </a:br>
            <a:endParaRPr lang="en-US" altLang="en-US" dirty="0" smtClean="0">
              <a:cs typeface="Arial" charset="0"/>
            </a:endParaRP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1879736" y="1066800"/>
            <a:ext cx="5290135" cy="786834"/>
          </a:xfrm>
        </p:spPr>
        <p:txBody>
          <a:bodyPr>
            <a:noAutofit/>
          </a:bodyPr>
          <a:lstStyle/>
          <a:p>
            <a:endParaRPr lang="en-US" altLang="en-US" dirty="0" smtClean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en-US" dirty="0" smtClean="0">
                <a:cs typeface="Times New Roman" pitchFamily="18" charset="0"/>
              </a:rPr>
              <a:t>Is this graph </a:t>
            </a:r>
            <a:r>
              <a:rPr lang="en-US" altLang="en-US" dirty="0" err="1" smtClean="0">
                <a:cs typeface="Times New Roman" pitchFamily="18" charset="0"/>
              </a:rPr>
              <a:t>Eulerian</a:t>
            </a:r>
            <a:r>
              <a:rPr lang="en-US" altLang="en-US" dirty="0" smtClean="0">
                <a:cs typeface="Times New Roman" pitchFamily="18" charset="0"/>
              </a:rPr>
              <a:t>?  </a:t>
            </a:r>
            <a:endParaRPr lang="en-US" altLang="en-US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dirty="0" smtClean="0"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19" y="2664013"/>
            <a:ext cx="2711686" cy="2203966"/>
            <a:chOff x="260114" y="3510742"/>
            <a:chExt cx="3091283" cy="2361981"/>
          </a:xfrm>
        </p:grpSpPr>
        <p:sp>
          <p:nvSpPr>
            <p:cNvPr id="125956" name="Oval 18"/>
            <p:cNvSpPr>
              <a:spLocks noChangeAspect="1"/>
            </p:cNvSpPr>
            <p:nvPr/>
          </p:nvSpPr>
          <p:spPr bwMode="auto">
            <a:xfrm>
              <a:off x="1208037" y="3510742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7" name="Oval 19"/>
            <p:cNvSpPr>
              <a:spLocks noChangeAspect="1"/>
            </p:cNvSpPr>
            <p:nvPr/>
          </p:nvSpPr>
          <p:spPr bwMode="auto">
            <a:xfrm>
              <a:off x="2350811" y="4151046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8" name="Oval 20"/>
            <p:cNvSpPr>
              <a:spLocks noChangeAspect="1"/>
            </p:cNvSpPr>
            <p:nvPr/>
          </p:nvSpPr>
          <p:spPr bwMode="auto">
            <a:xfrm>
              <a:off x="3199993" y="4851808"/>
              <a:ext cx="151404" cy="15801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9" name="Oval 21"/>
            <p:cNvSpPr>
              <a:spLocks noChangeAspect="1"/>
            </p:cNvSpPr>
            <p:nvPr/>
          </p:nvSpPr>
          <p:spPr bwMode="auto">
            <a:xfrm>
              <a:off x="2348178" y="5339594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0" name="Oval 22"/>
            <p:cNvSpPr>
              <a:spLocks noChangeAspect="1"/>
            </p:cNvSpPr>
            <p:nvPr/>
          </p:nvSpPr>
          <p:spPr bwMode="auto">
            <a:xfrm>
              <a:off x="931560" y="5714708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1" name="Oval 23"/>
            <p:cNvSpPr>
              <a:spLocks noChangeAspect="1"/>
            </p:cNvSpPr>
            <p:nvPr/>
          </p:nvSpPr>
          <p:spPr bwMode="auto">
            <a:xfrm>
              <a:off x="1163274" y="4416237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2" name="Oval 24"/>
            <p:cNvSpPr>
              <a:spLocks noChangeAspect="1"/>
            </p:cNvSpPr>
            <p:nvPr/>
          </p:nvSpPr>
          <p:spPr bwMode="auto">
            <a:xfrm>
              <a:off x="260114" y="4475320"/>
              <a:ext cx="151405" cy="1593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5963" name="Straight Arrow Connector 25"/>
            <p:cNvCxnSpPr>
              <a:cxnSpLocks noChangeShapeType="1"/>
              <a:stCxn id="125962" idx="7"/>
              <a:endCxn id="125956" idx="3"/>
            </p:cNvCxnSpPr>
            <p:nvPr/>
          </p:nvCxnSpPr>
          <p:spPr bwMode="auto">
            <a:xfrm rot="5400000" flipH="1" flipV="1">
              <a:off x="383138" y="3651397"/>
              <a:ext cx="853281" cy="8412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4" name="Straight Arrow Connector 26"/>
            <p:cNvCxnSpPr>
              <a:cxnSpLocks noChangeShapeType="1"/>
              <a:stCxn id="125956" idx="6"/>
            </p:cNvCxnSpPr>
            <p:nvPr/>
          </p:nvCxnSpPr>
          <p:spPr bwMode="auto">
            <a:xfrm>
              <a:off x="1359442" y="3590437"/>
              <a:ext cx="922908" cy="5386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5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1914084" y="4821579"/>
              <a:ext cx="989311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6" name="Straight Arrow Connector 28"/>
            <p:cNvCxnSpPr>
              <a:cxnSpLocks noChangeShapeType="1"/>
              <a:stCxn id="125959" idx="7"/>
            </p:cNvCxnSpPr>
            <p:nvPr/>
          </p:nvCxnSpPr>
          <p:spPr bwMode="auto">
            <a:xfrm rot="5400000" flipH="1" flipV="1">
              <a:off x="2634554" y="4830429"/>
              <a:ext cx="376488" cy="688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7" name="Straight Arrow Connector 29"/>
            <p:cNvCxnSpPr>
              <a:cxnSpLocks noChangeShapeType="1"/>
              <a:stCxn id="125956" idx="4"/>
            </p:cNvCxnSpPr>
            <p:nvPr/>
          </p:nvCxnSpPr>
          <p:spPr bwMode="auto">
            <a:xfrm rot="5400000">
              <a:off x="915755" y="4024234"/>
              <a:ext cx="724120" cy="131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8" name="Straight Arrow Connector 30"/>
            <p:cNvCxnSpPr>
              <a:cxnSpLocks noChangeShapeType="1"/>
              <a:stCxn id="125961" idx="6"/>
            </p:cNvCxnSpPr>
            <p:nvPr/>
          </p:nvCxnSpPr>
          <p:spPr bwMode="auto">
            <a:xfrm flipV="1">
              <a:off x="1314679" y="4260970"/>
              <a:ext cx="967671" cy="2349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69" name="Straight Arrow Connector 31"/>
            <p:cNvCxnSpPr>
              <a:cxnSpLocks noChangeShapeType="1"/>
              <a:stCxn id="125960" idx="6"/>
              <a:endCxn id="125959" idx="2"/>
            </p:cNvCxnSpPr>
            <p:nvPr/>
          </p:nvCxnSpPr>
          <p:spPr bwMode="auto">
            <a:xfrm flipV="1">
              <a:off x="1084281" y="5419289"/>
              <a:ext cx="1263898" cy="3751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70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121893" y="4878595"/>
              <a:ext cx="1100608" cy="56612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3200400" y="2686010"/>
            <a:ext cx="2711686" cy="2203966"/>
            <a:chOff x="3200400" y="3742479"/>
            <a:chExt cx="2711686" cy="2203966"/>
          </a:xfrm>
        </p:grpSpPr>
        <p:sp>
          <p:nvSpPr>
            <p:cNvPr id="69" name="Oval 18"/>
            <p:cNvSpPr>
              <a:spLocks noChangeAspect="1"/>
            </p:cNvSpPr>
            <p:nvPr/>
          </p:nvSpPr>
          <p:spPr bwMode="auto">
            <a:xfrm>
              <a:off x="4031922" y="3742479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19"/>
            <p:cNvSpPr>
              <a:spLocks noChangeAspect="1"/>
            </p:cNvSpPr>
            <p:nvPr/>
          </p:nvSpPr>
          <p:spPr bwMode="auto">
            <a:xfrm>
              <a:off x="5034368" y="433994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20"/>
            <p:cNvSpPr>
              <a:spLocks noChangeAspect="1"/>
            </p:cNvSpPr>
            <p:nvPr/>
          </p:nvSpPr>
          <p:spPr bwMode="auto">
            <a:xfrm>
              <a:off x="5779274" y="4993829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21"/>
            <p:cNvSpPr>
              <a:spLocks noChangeAspect="1"/>
            </p:cNvSpPr>
            <p:nvPr/>
          </p:nvSpPr>
          <p:spPr bwMode="auto">
            <a:xfrm>
              <a:off x="5032058" y="5448982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22"/>
            <p:cNvSpPr>
              <a:spLocks noChangeAspect="1"/>
            </p:cNvSpPr>
            <p:nvPr/>
          </p:nvSpPr>
          <p:spPr bwMode="auto">
            <a:xfrm>
              <a:off x="3789395" y="5799001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Oval 23"/>
            <p:cNvSpPr>
              <a:spLocks noChangeAspect="1"/>
            </p:cNvSpPr>
            <p:nvPr/>
          </p:nvSpPr>
          <p:spPr bwMode="auto">
            <a:xfrm>
              <a:off x="3992656" y="458739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Oval 24"/>
            <p:cNvSpPr>
              <a:spLocks noChangeAspect="1"/>
            </p:cNvSpPr>
            <p:nvPr/>
          </p:nvSpPr>
          <p:spPr bwMode="auto">
            <a:xfrm>
              <a:off x="3200400" y="4642527"/>
              <a:ext cx="132813" cy="1487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76" name="Straight Arrow Connector 25"/>
            <p:cNvCxnSpPr>
              <a:cxnSpLocks noChangeShapeType="1"/>
              <a:stCxn id="75" idx="7"/>
              <a:endCxn id="69" idx="3"/>
            </p:cNvCxnSpPr>
            <p:nvPr/>
          </p:nvCxnSpPr>
          <p:spPr bwMode="auto">
            <a:xfrm rot="5400000" flipH="1" flipV="1">
              <a:off x="3284469" y="3897237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Arrow Connector 26"/>
            <p:cNvCxnSpPr>
              <a:cxnSpLocks noChangeShapeType="1"/>
              <a:stCxn id="69" idx="6"/>
            </p:cNvCxnSpPr>
            <p:nvPr/>
          </p:nvCxnSpPr>
          <p:spPr bwMode="auto">
            <a:xfrm>
              <a:off x="4164735" y="3816842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4623620" y="4965622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Straight Arrow Connector 28"/>
            <p:cNvCxnSpPr>
              <a:cxnSpLocks noChangeShapeType="1"/>
              <a:stCxn id="72" idx="7"/>
            </p:cNvCxnSpPr>
            <p:nvPr/>
          </p:nvCxnSpPr>
          <p:spPr bwMode="auto">
            <a:xfrm rot="5400000" flipH="1" flipV="1">
              <a:off x="5272746" y="4993124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Arrow Connector 29"/>
            <p:cNvCxnSpPr>
              <a:cxnSpLocks noChangeShapeType="1"/>
              <a:stCxn id="69" idx="4"/>
            </p:cNvCxnSpPr>
            <p:nvPr/>
          </p:nvCxnSpPr>
          <p:spPr bwMode="auto">
            <a:xfrm rot="5400000">
              <a:off x="3755293" y="4221987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Arrow Connector 30"/>
            <p:cNvCxnSpPr>
              <a:cxnSpLocks noChangeShapeType="1"/>
              <a:stCxn id="74" idx="6"/>
            </p:cNvCxnSpPr>
            <p:nvPr/>
          </p:nvCxnSpPr>
          <p:spPr bwMode="auto">
            <a:xfrm flipV="1">
              <a:off x="4125469" y="4442517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Arrow Connector 31"/>
            <p:cNvCxnSpPr>
              <a:cxnSpLocks noChangeShapeType="1"/>
              <a:stCxn id="73" idx="6"/>
              <a:endCxn id="72" idx="2"/>
            </p:cNvCxnSpPr>
            <p:nvPr/>
          </p:nvCxnSpPr>
          <p:spPr bwMode="auto">
            <a:xfrm flipV="1">
              <a:off x="3923363" y="5523345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3048392" y="5034646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5167183" y="4504058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3" name="Oval 18"/>
          <p:cNvSpPr>
            <a:spLocks noChangeAspect="1"/>
          </p:cNvSpPr>
          <p:nvPr/>
        </p:nvSpPr>
        <p:spPr bwMode="auto">
          <a:xfrm>
            <a:off x="7143418" y="2674053"/>
            <a:ext cx="132813" cy="14744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Oval 19"/>
          <p:cNvSpPr>
            <a:spLocks noChangeAspect="1"/>
          </p:cNvSpPr>
          <p:nvPr/>
        </p:nvSpPr>
        <p:spPr bwMode="auto">
          <a:xfrm>
            <a:off x="8145864" y="3271521"/>
            <a:ext cx="132813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" name="Oval 20"/>
          <p:cNvSpPr>
            <a:spLocks noChangeAspect="1"/>
          </p:cNvSpPr>
          <p:nvPr/>
        </p:nvSpPr>
        <p:spPr bwMode="auto">
          <a:xfrm>
            <a:off x="8890770" y="3925403"/>
            <a:ext cx="132812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" name="Oval 21"/>
          <p:cNvSpPr>
            <a:spLocks noChangeAspect="1"/>
          </p:cNvSpPr>
          <p:nvPr/>
        </p:nvSpPr>
        <p:spPr bwMode="auto">
          <a:xfrm>
            <a:off x="8143554" y="4380556"/>
            <a:ext cx="133967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Oval 22"/>
          <p:cNvSpPr>
            <a:spLocks noChangeAspect="1"/>
          </p:cNvSpPr>
          <p:nvPr/>
        </p:nvSpPr>
        <p:spPr bwMode="auto">
          <a:xfrm>
            <a:off x="6900891" y="4730575"/>
            <a:ext cx="133967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" name="Oval 23"/>
          <p:cNvSpPr>
            <a:spLocks noChangeAspect="1"/>
          </p:cNvSpPr>
          <p:nvPr/>
        </p:nvSpPr>
        <p:spPr bwMode="auto">
          <a:xfrm>
            <a:off x="7104152" y="3518971"/>
            <a:ext cx="132813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" name="Oval 24"/>
          <p:cNvSpPr>
            <a:spLocks noChangeAspect="1"/>
          </p:cNvSpPr>
          <p:nvPr/>
        </p:nvSpPr>
        <p:spPr bwMode="auto">
          <a:xfrm>
            <a:off x="6311896" y="3574101"/>
            <a:ext cx="132813" cy="14872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60" name="Straight Arrow Connector 25"/>
          <p:cNvCxnSpPr>
            <a:cxnSpLocks noChangeShapeType="1"/>
            <a:stCxn id="59" idx="7"/>
            <a:endCxn id="53" idx="3"/>
          </p:cNvCxnSpPr>
          <p:nvPr/>
        </p:nvCxnSpPr>
        <p:spPr bwMode="auto">
          <a:xfrm rot="5400000" flipH="1" flipV="1">
            <a:off x="6395965" y="2828811"/>
            <a:ext cx="796197" cy="737976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26"/>
          <p:cNvCxnSpPr>
            <a:cxnSpLocks noChangeShapeType="1"/>
            <a:stCxn id="53" idx="6"/>
          </p:cNvCxnSpPr>
          <p:nvPr/>
        </p:nvCxnSpPr>
        <p:spPr bwMode="auto">
          <a:xfrm>
            <a:off x="7276231" y="2748416"/>
            <a:ext cx="809579" cy="502591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7735116" y="3897196"/>
            <a:ext cx="92312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28"/>
          <p:cNvCxnSpPr>
            <a:cxnSpLocks noChangeShapeType="1"/>
            <a:stCxn id="56" idx="7"/>
          </p:cNvCxnSpPr>
          <p:nvPr/>
        </p:nvCxnSpPr>
        <p:spPr bwMode="auto">
          <a:xfrm rot="5400000" flipH="1" flipV="1">
            <a:off x="8384242" y="3924698"/>
            <a:ext cx="351301" cy="60400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29"/>
          <p:cNvCxnSpPr>
            <a:cxnSpLocks noChangeShapeType="1"/>
            <a:stCxn id="53" idx="4"/>
          </p:cNvCxnSpPr>
          <p:nvPr/>
        </p:nvCxnSpPr>
        <p:spPr bwMode="auto">
          <a:xfrm rot="5400000">
            <a:off x="6866789" y="3153561"/>
            <a:ext cx="675677" cy="11549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30"/>
          <p:cNvCxnSpPr>
            <a:cxnSpLocks noChangeShapeType="1"/>
            <a:stCxn id="58" idx="6"/>
          </p:cNvCxnSpPr>
          <p:nvPr/>
        </p:nvCxnSpPr>
        <p:spPr bwMode="auto">
          <a:xfrm flipV="1">
            <a:off x="7236965" y="3374091"/>
            <a:ext cx="848845" cy="21924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31"/>
          <p:cNvCxnSpPr>
            <a:cxnSpLocks noChangeShapeType="1"/>
            <a:stCxn id="57" idx="6"/>
            <a:endCxn id="56" idx="2"/>
          </p:cNvCxnSpPr>
          <p:nvPr/>
        </p:nvCxnSpPr>
        <p:spPr bwMode="auto">
          <a:xfrm flipV="1">
            <a:off x="7034859" y="4454919"/>
            <a:ext cx="1108696" cy="35001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Arrow Connector 38"/>
          <p:cNvCxnSpPr>
            <a:cxnSpLocks noChangeShapeType="1"/>
          </p:cNvCxnSpPr>
          <p:nvPr/>
        </p:nvCxnSpPr>
        <p:spPr bwMode="auto">
          <a:xfrm rot="16200000" flipH="1">
            <a:off x="6159888" y="3966220"/>
            <a:ext cx="1026978" cy="496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Straight Arrow Connector 28"/>
          <p:cNvCxnSpPr>
            <a:cxnSpLocks noChangeShapeType="1"/>
          </p:cNvCxnSpPr>
          <p:nvPr/>
        </p:nvCxnSpPr>
        <p:spPr bwMode="auto">
          <a:xfrm flipH="1" flipV="1">
            <a:off x="8270954" y="3445249"/>
            <a:ext cx="619816" cy="4542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6545710" y="2275191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0" dirty="0" smtClean="0">
                <a:solidFill>
                  <a:srgbClr val="0000FF"/>
                </a:solidFill>
                <a:latin typeface="+mj-lt"/>
              </a:rPr>
              <a:t>1 in</a:t>
            </a:r>
            <a:r>
              <a:rPr lang="en-US" i="0" dirty="0" smtClean="0">
                <a:latin typeface="+mj-lt"/>
              </a:rPr>
              <a:t>, </a:t>
            </a:r>
            <a:r>
              <a:rPr lang="en-US" i="0" dirty="0" smtClean="0">
                <a:solidFill>
                  <a:srgbClr val="00B050"/>
                </a:solidFill>
                <a:latin typeface="+mj-lt"/>
              </a:rPr>
              <a:t>2 out</a:t>
            </a:r>
            <a:endParaRPr lang="en-US" i="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4880" y="5181600"/>
            <a:ext cx="887145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latin typeface="+mn-lt"/>
              </a:rPr>
              <a:t>A graph is </a:t>
            </a:r>
            <a:r>
              <a:rPr lang="en-US" i="0" dirty="0" smtClean="0">
                <a:latin typeface="+mn-lt"/>
              </a:rPr>
              <a:t>balanced</a:t>
            </a:r>
            <a:r>
              <a:rPr lang="en-US" b="0" i="0" dirty="0" smtClean="0">
                <a:latin typeface="+mn-lt"/>
              </a:rPr>
              <a:t> if </a:t>
            </a:r>
            <a:r>
              <a:rPr lang="en-US" dirty="0" err="1" smtClean="0">
                <a:solidFill>
                  <a:srgbClr val="0000FF"/>
                </a:solidFill>
                <a:latin typeface="+mn-lt"/>
              </a:rPr>
              <a:t>indegree</a:t>
            </a:r>
            <a:r>
              <a:rPr lang="en-US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0" dirty="0" smtClean="0">
                <a:latin typeface="+mn-lt"/>
              </a:rPr>
              <a:t>= </a:t>
            </a:r>
            <a:r>
              <a:rPr lang="en-US" dirty="0" err="1" smtClean="0">
                <a:solidFill>
                  <a:srgbClr val="00B050"/>
                </a:solidFill>
                <a:latin typeface="+mn-lt"/>
              </a:rPr>
              <a:t>outdegree</a:t>
            </a:r>
            <a:r>
              <a:rPr lang="en-US" b="0" i="0" dirty="0" smtClean="0">
                <a:latin typeface="+mn-lt"/>
              </a:rPr>
              <a:t> for each node </a:t>
            </a:r>
            <a:endParaRPr lang="en-US" b="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904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-76200" y="-228600"/>
            <a:ext cx="9220200" cy="1143000"/>
          </a:xfrm>
        </p:spPr>
        <p:txBody>
          <a:bodyPr>
            <a:normAutofit/>
          </a:bodyPr>
          <a:lstStyle/>
          <a:p>
            <a:r>
              <a:rPr lang="en-US" altLang="en-US" sz="3600" dirty="0" smtClean="0">
                <a:cs typeface="Arial" charset="0"/>
              </a:rPr>
              <a:t>Is the Graph for 4-Universal String Balanced? </a:t>
            </a:r>
            <a:endParaRPr lang="en-US" altLang="en-US" sz="3600" dirty="0" smtClean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68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  <a:cs typeface="Times New Roman" pitchFamily="18" charset="0"/>
              </a:rPr>
              <a:t>Every </a:t>
            </a:r>
            <a:r>
              <a:rPr lang="en-US" altLang="en-US" dirty="0" err="1" smtClean="0">
                <a:latin typeface="+mj-lt"/>
                <a:cs typeface="Times New Roman" pitchFamily="18" charset="0"/>
              </a:rPr>
              <a:t>Eulerian</a:t>
            </a:r>
            <a:r>
              <a:rPr lang="en-US" altLang="en-US" dirty="0" smtClean="0">
                <a:latin typeface="+mj-lt"/>
                <a:cs typeface="Times New Roman" pitchFamily="18" charset="0"/>
              </a:rPr>
              <a:t> graph is balanced</a:t>
            </a:r>
          </a:p>
        </p:txBody>
      </p:sp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Euler’s Theorem </a:t>
            </a:r>
            <a:endParaRPr lang="en-US" altLang="en-US" dirty="0" smtClean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07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  <a:cs typeface="Times New Roman" pitchFamily="18" charset="0"/>
              </a:rPr>
              <a:t>Every </a:t>
            </a:r>
            <a:r>
              <a:rPr lang="en-US" altLang="en-US" dirty="0" err="1" smtClean="0">
                <a:latin typeface="+mj-lt"/>
                <a:cs typeface="Times New Roman" pitchFamily="18" charset="0"/>
              </a:rPr>
              <a:t>Eulerian</a:t>
            </a:r>
            <a:r>
              <a:rPr lang="en-US" altLang="en-US" dirty="0" smtClean="0">
                <a:latin typeface="+mj-lt"/>
                <a:cs typeface="Times New Roman" pitchFamily="18" charset="0"/>
              </a:rPr>
              <a:t> graph is balanced</a:t>
            </a:r>
          </a:p>
          <a:p>
            <a:r>
              <a:rPr lang="en-US" altLang="en-US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Every balanced</a:t>
            </a:r>
            <a:r>
              <a:rPr lang="en-US" altLang="en-US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*</a:t>
            </a:r>
            <a:r>
              <a:rPr lang="en-US" altLang="en-US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graph is </a:t>
            </a:r>
            <a:r>
              <a:rPr lang="en-US" altLang="en-US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Eulerian</a:t>
            </a:r>
            <a:endParaRPr lang="en-US" altLang="en-US" b="1" dirty="0" smtClean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Euler’s Theorem </a:t>
            </a:r>
            <a:endParaRPr lang="en-US" altLang="en-US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7800" y="639633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smtClean="0">
                <a:solidFill>
                  <a:srgbClr val="FF0000"/>
                </a:solidFill>
                <a:latin typeface="+mj-lt"/>
              </a:rPr>
              <a:t>(</a:t>
            </a:r>
            <a:r>
              <a:rPr lang="en-US" i="0" dirty="0" smtClean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0" i="0" dirty="0" smtClean="0">
                <a:solidFill>
                  <a:srgbClr val="FF0000"/>
                </a:solidFill>
                <a:latin typeface="+mj-lt"/>
              </a:rPr>
              <a:t>) </a:t>
            </a:r>
            <a:r>
              <a:rPr lang="en-US" b="0" i="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b="0" i="0" dirty="0" smtClean="0">
                <a:solidFill>
                  <a:srgbClr val="FF0000"/>
                </a:solidFill>
                <a:latin typeface="+mj-lt"/>
              </a:rPr>
              <a:t>nd strongly connected, of course!</a:t>
            </a:r>
            <a:endParaRPr lang="en-US" b="0" i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http://i1181.photobucket.com/albums/x424/nethryk/RussiaUSSR-1932LeonhardEuler-4-17-57-Z1920Litho-AZavialov_zpsa8b79ae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28601"/>
            <a:ext cx="2371896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5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31376" y="76200"/>
            <a:ext cx="9067800" cy="12192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Recruiting an Ant to Prove Euler’s Theorem </a:t>
            </a:r>
          </a:p>
        </p:txBody>
      </p:sp>
      <p:sp>
        <p:nvSpPr>
          <p:cNvPr id="3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smtClean="0">
                <a:latin typeface="Calibri" pitchFamily="34" charset="0"/>
                <a:cs typeface="Times New Roman" pitchFamily="18" charset="0"/>
              </a:rPr>
              <a:t>Let an ant randomly walk through the graph. </a:t>
            </a:r>
            <a:r>
              <a:rPr lang="en-US" altLang="en-US" b="1" dirty="0" smtClean="0">
                <a:latin typeface="Calibri" pitchFamily="34" charset="0"/>
                <a:cs typeface="Times New Roman" pitchFamily="18" charset="0"/>
              </a:rPr>
              <a:t>The ant cannot use the same edge twice! </a:t>
            </a:r>
          </a:p>
        </p:txBody>
      </p:sp>
      <p:sp>
        <p:nvSpPr>
          <p:cNvPr id="3076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7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8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9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0776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81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82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083" name="Straight Arrow Connector 21"/>
          <p:cNvCxnSpPr>
            <a:cxnSpLocks noChangeShapeType="1"/>
            <a:stCxn id="3082" idx="7"/>
            <a:endCxn id="3076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4" name="Straight Arrow Connector 25"/>
          <p:cNvCxnSpPr>
            <a:cxnSpLocks noChangeShapeType="1"/>
            <a:stCxn id="3076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5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6" name="Straight Arrow Connector 27"/>
          <p:cNvCxnSpPr>
            <a:cxnSpLocks noChangeShapeType="1"/>
            <a:stCxn id="3079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7" name="Straight Arrow Connector 29"/>
          <p:cNvCxnSpPr>
            <a:cxnSpLocks noChangeShapeType="1"/>
            <a:stCxn id="3076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8" name="Straight Arrow Connector 30"/>
          <p:cNvCxnSpPr>
            <a:cxnSpLocks noChangeShapeType="1"/>
            <a:stCxn id="3081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9" name="Straight Arrow Connector 31"/>
          <p:cNvCxnSpPr>
            <a:cxnSpLocks noChangeShapeType="1"/>
            <a:stCxn id="160776" idx="6"/>
            <a:endCxn id="3079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1" name="Straight Arrow Connector 41"/>
          <p:cNvCxnSpPr>
            <a:cxnSpLocks noChangeShapeType="1"/>
            <a:stCxn id="3078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2" name="Straight Arrow Connector 42"/>
          <p:cNvCxnSpPr>
            <a:cxnSpLocks noChangeShapeType="1"/>
            <a:stCxn id="3079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093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http://upload.wikimedia.org/wikipedia/commons/a/a6/Meat_eater_ant_feeding_on_honey0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68731"/>
            <a:ext cx="4194366" cy="27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0138" y="36909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If Ant Was a Genius… </a:t>
            </a:r>
          </a:p>
        </p:txBody>
      </p:sp>
      <p:sp>
        <p:nvSpPr>
          <p:cNvPr id="34849" name="TextBox 48"/>
          <p:cNvSpPr txBox="1">
            <a:spLocks noChangeArrowheads="1"/>
          </p:cNvSpPr>
          <p:nvPr/>
        </p:nvSpPr>
        <p:spPr bwMode="auto">
          <a:xfrm>
            <a:off x="7805738" y="3306763"/>
            <a:ext cx="13382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800">
                <a:solidFill>
                  <a:srgbClr val="0000FF"/>
                </a:solidFill>
              </a:rPr>
              <a:t>“Yay!  Now can I go home please?”</a:t>
            </a:r>
          </a:p>
        </p:txBody>
      </p:sp>
      <p:sp>
        <p:nvSpPr>
          <p:cNvPr id="4100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1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2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3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6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chemeClr val="bg2"/>
              </a:solidFill>
            </a:endParaRPr>
          </a:p>
        </p:txBody>
      </p:sp>
      <p:sp>
        <p:nvSpPr>
          <p:cNvPr id="4105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6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4107" name="Straight Arrow Connector 21"/>
          <p:cNvCxnSpPr>
            <a:cxnSpLocks noChangeShapeType="1"/>
            <a:stCxn id="4106" idx="7"/>
            <a:endCxn id="4100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08" name="Straight Arrow Connector 25"/>
          <p:cNvCxnSpPr>
            <a:cxnSpLocks noChangeShapeType="1"/>
            <a:stCxn id="4100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09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0" name="Straight Arrow Connector 27"/>
          <p:cNvCxnSpPr>
            <a:cxnSpLocks noChangeShapeType="1"/>
            <a:stCxn id="4103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1" name="Straight Arrow Connector 29"/>
          <p:cNvCxnSpPr>
            <a:cxnSpLocks noChangeShapeType="1"/>
            <a:stCxn id="4100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2" name="Straight Arrow Connector 30"/>
          <p:cNvCxnSpPr>
            <a:cxnSpLocks noChangeShapeType="1"/>
            <a:stCxn id="4105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3" name="Straight Arrow Connector 31"/>
          <p:cNvCxnSpPr>
            <a:cxnSpLocks noChangeShapeType="1"/>
            <a:stCxn id="68" idx="6"/>
            <a:endCxn id="4103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5" name="Straight Arrow Connector 41"/>
          <p:cNvCxnSpPr>
            <a:cxnSpLocks noChangeShapeType="1"/>
            <a:stCxn id="4102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6" name="Straight Arrow Connector 42"/>
          <p:cNvCxnSpPr>
            <a:cxnSpLocks noChangeShapeType="1"/>
            <a:stCxn id="4103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4117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11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0138" y="36909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Freeform 43"/>
          <p:cNvSpPr>
            <a:spLocks/>
          </p:cNvSpPr>
          <p:nvPr/>
        </p:nvSpPr>
        <p:spPr bwMode="auto">
          <a:xfrm>
            <a:off x="6019800" y="30003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20" name="Oval 14"/>
          <p:cNvSpPr>
            <a:spLocks noChangeAspect="1"/>
          </p:cNvSpPr>
          <p:nvPr/>
        </p:nvSpPr>
        <p:spPr bwMode="auto">
          <a:xfrm>
            <a:off x="5791200" y="31083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1" name="Oval 15"/>
          <p:cNvSpPr>
            <a:spLocks noChangeAspect="1"/>
          </p:cNvSpPr>
          <p:nvPr/>
        </p:nvSpPr>
        <p:spPr bwMode="auto">
          <a:xfrm>
            <a:off x="7169150" y="38496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2" name="Oval 16"/>
          <p:cNvSpPr>
            <a:spLocks noChangeAspect="1"/>
          </p:cNvSpPr>
          <p:nvPr/>
        </p:nvSpPr>
        <p:spPr bwMode="auto">
          <a:xfrm>
            <a:off x="8193088" y="46577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3" name="Oval 17"/>
          <p:cNvSpPr>
            <a:spLocks noChangeAspect="1"/>
          </p:cNvSpPr>
          <p:nvPr/>
        </p:nvSpPr>
        <p:spPr bwMode="auto">
          <a:xfrm>
            <a:off x="7165975" y="52212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4" name="Oval 18"/>
          <p:cNvSpPr>
            <a:spLocks noChangeAspect="1"/>
          </p:cNvSpPr>
          <p:nvPr/>
        </p:nvSpPr>
        <p:spPr bwMode="auto">
          <a:xfrm>
            <a:off x="5457825" y="56546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5" name="Oval 19"/>
          <p:cNvSpPr>
            <a:spLocks noChangeAspect="1"/>
          </p:cNvSpPr>
          <p:nvPr/>
        </p:nvSpPr>
        <p:spPr bwMode="auto">
          <a:xfrm>
            <a:off x="5737225" y="41560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6" name="Oval 20"/>
          <p:cNvSpPr>
            <a:spLocks noChangeAspect="1"/>
          </p:cNvSpPr>
          <p:nvPr/>
        </p:nvSpPr>
        <p:spPr bwMode="auto">
          <a:xfrm>
            <a:off x="4648200" y="42243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43" name="Straight Arrow Connector 21"/>
          <p:cNvCxnSpPr>
            <a:cxnSpLocks noChangeShapeType="1"/>
            <a:stCxn id="4126" idx="7"/>
            <a:endCxn id="4120" idx="3"/>
          </p:cNvCxnSpPr>
          <p:nvPr/>
        </p:nvCxnSpPr>
        <p:spPr bwMode="auto">
          <a:xfrm rot="5400000" flipH="1" flipV="1">
            <a:off x="4818063" y="32512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4" name="Straight Arrow Connector 25"/>
          <p:cNvCxnSpPr>
            <a:cxnSpLocks noChangeShapeType="1"/>
            <a:stCxn id="4120" idx="6"/>
          </p:cNvCxnSpPr>
          <p:nvPr/>
        </p:nvCxnSpPr>
        <p:spPr bwMode="auto">
          <a:xfrm>
            <a:off x="5973763" y="32004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5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228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6" name="Straight Arrow Connector 27"/>
          <p:cNvCxnSpPr>
            <a:cxnSpLocks noChangeShapeType="1"/>
            <a:stCxn id="4123" idx="7"/>
          </p:cNvCxnSpPr>
          <p:nvPr/>
        </p:nvCxnSpPr>
        <p:spPr bwMode="auto">
          <a:xfrm rot="5400000" flipH="1" flipV="1">
            <a:off x="7520781" y="4615657"/>
            <a:ext cx="434975" cy="830262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7" name="Straight Arrow Connector 29"/>
          <p:cNvCxnSpPr>
            <a:cxnSpLocks noChangeShapeType="1"/>
            <a:stCxn id="4120" idx="4"/>
          </p:cNvCxnSpPr>
          <p:nvPr/>
        </p:nvCxnSpPr>
        <p:spPr bwMode="auto">
          <a:xfrm rot="5400000">
            <a:off x="5457825" y="3702050"/>
            <a:ext cx="835025" cy="1587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8" name="Straight Arrow Connector 30"/>
          <p:cNvCxnSpPr>
            <a:cxnSpLocks noChangeShapeType="1"/>
            <a:stCxn id="4125" idx="6"/>
          </p:cNvCxnSpPr>
          <p:nvPr/>
        </p:nvCxnSpPr>
        <p:spPr bwMode="auto">
          <a:xfrm flipV="1">
            <a:off x="5919788" y="3975100"/>
            <a:ext cx="1166812" cy="2714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9" name="Straight Arrow Connector 31"/>
          <p:cNvCxnSpPr>
            <a:cxnSpLocks noChangeShapeType="1"/>
            <a:stCxn id="4124" idx="6"/>
            <a:endCxn id="4123" idx="2"/>
          </p:cNvCxnSpPr>
          <p:nvPr/>
        </p:nvCxnSpPr>
        <p:spPr bwMode="auto">
          <a:xfrm flipV="1">
            <a:off x="5641975" y="5313363"/>
            <a:ext cx="1524000" cy="433387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74394"/>
            <a:ext cx="1271587" cy="68262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1" name="Straight Arrow Connector 41"/>
          <p:cNvCxnSpPr>
            <a:cxnSpLocks noChangeShapeType="1"/>
            <a:stCxn id="4122" idx="2"/>
          </p:cNvCxnSpPr>
          <p:nvPr/>
        </p:nvCxnSpPr>
        <p:spPr bwMode="auto">
          <a:xfrm rot="10800000">
            <a:off x="4876800" y="4356100"/>
            <a:ext cx="3316288" cy="3937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2" name="Straight Arrow Connector 42"/>
          <p:cNvCxnSpPr>
            <a:cxnSpLocks noChangeShapeType="1"/>
            <a:stCxn id="4123" idx="1"/>
          </p:cNvCxnSpPr>
          <p:nvPr/>
        </p:nvCxnSpPr>
        <p:spPr bwMode="auto">
          <a:xfrm rot="16200000" flipV="1">
            <a:off x="5703094" y="37584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9" grpId="0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A Less Intelligent Ant Would Randomly Choose a Node and Start Walking…</a:t>
            </a:r>
          </a:p>
        </p:txBody>
      </p:sp>
      <p:sp>
        <p:nvSpPr>
          <p:cNvPr id="5124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5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6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5130" name="Straight Arrow Connector 21"/>
          <p:cNvCxnSpPr>
            <a:cxnSpLocks noChangeShapeType="1"/>
            <a:stCxn id="5129" idx="7"/>
            <a:endCxn id="5124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1" name="Straight Arrow Connector 25"/>
          <p:cNvCxnSpPr>
            <a:cxnSpLocks noChangeShapeType="1"/>
            <a:stCxn id="5124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3" name="Straight Arrow Connector 27"/>
          <p:cNvCxnSpPr>
            <a:cxnSpLocks noChangeShapeType="1"/>
            <a:stCxn id="5127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4" name="Straight Arrow Connector 29"/>
          <p:cNvCxnSpPr>
            <a:cxnSpLocks noChangeShapeType="1"/>
            <a:stCxn id="5124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5" name="Straight Arrow Connector 30"/>
          <p:cNvCxnSpPr>
            <a:cxnSpLocks noChangeShapeType="1"/>
            <a:stCxn id="512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6" name="Straight Arrow Connector 31"/>
          <p:cNvCxnSpPr>
            <a:cxnSpLocks noChangeShapeType="1"/>
            <a:endCxn id="5127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7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8" name="Straight Arrow Connector 41"/>
          <p:cNvCxnSpPr>
            <a:cxnSpLocks noChangeShapeType="1"/>
            <a:stCxn id="5126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9" name="Straight Arrow Connector 42"/>
          <p:cNvCxnSpPr>
            <a:cxnSpLocks noChangeShapeType="1"/>
            <a:stCxn id="5127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5140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7688" y="57943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1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cs typeface="Arial" charset="0"/>
              </a:rPr>
              <a:t>Walking…  </a:t>
            </a:r>
          </a:p>
        </p:txBody>
      </p:sp>
      <p:sp>
        <p:nvSpPr>
          <p:cNvPr id="7172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3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4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5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7178" name="Straight Arrow Connector 21"/>
          <p:cNvCxnSpPr>
            <a:cxnSpLocks noChangeShapeType="1"/>
            <a:stCxn id="7177" idx="7"/>
            <a:endCxn id="7172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79" name="Straight Arrow Connector 25"/>
          <p:cNvCxnSpPr>
            <a:cxnSpLocks noChangeShapeType="1"/>
            <a:stCxn id="7172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1" name="Straight Arrow Connector 29"/>
          <p:cNvCxnSpPr>
            <a:cxnSpLocks noChangeShapeType="1"/>
            <a:stCxn id="7172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2" name="Straight Arrow Connector 30"/>
          <p:cNvCxnSpPr>
            <a:cxnSpLocks noChangeShapeType="1"/>
            <a:stCxn id="717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3" name="Straight Arrow Connector 31"/>
          <p:cNvCxnSpPr>
            <a:cxnSpLocks noChangeShapeType="1"/>
            <a:endCxn id="7175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71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5" name="Straight Arrow Connector 41"/>
          <p:cNvCxnSpPr>
            <a:cxnSpLocks noChangeShapeType="1"/>
            <a:stCxn id="7174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6" name="Straight Arrow Connector 42"/>
          <p:cNvCxnSpPr>
            <a:cxnSpLocks noChangeShapeType="1"/>
            <a:stCxn id="7175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718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7413" y="5437188"/>
            <a:ext cx="392112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8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7189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13638</TotalTime>
  <Words>7421</Words>
  <Application>Microsoft Macintosh PowerPoint</Application>
  <PresentationFormat>On-screen Show (4:3)</PresentationFormat>
  <Paragraphs>4694</Paragraphs>
  <Slides>168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69" baseType="lpstr">
      <vt:lpstr>Office Theme</vt:lpstr>
      <vt:lpstr>Sequence Assembly</vt:lpstr>
      <vt:lpstr>  Outline</vt:lpstr>
      <vt:lpstr>Representing a Genome as a Path </vt:lpstr>
      <vt:lpstr>Representing a Genome as a Path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PowerPoint Presentation</vt:lpstr>
      <vt:lpstr>PowerPoint Presentation</vt:lpstr>
      <vt:lpstr>NP-Complete Problems</vt:lpstr>
      <vt:lpstr>Change of Attitude</vt:lpstr>
      <vt:lpstr>The Modern State of Affairs </vt:lpstr>
      <vt:lpstr> 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Bruijn Graph for 4-Universal String</vt:lpstr>
      <vt:lpstr>  Outline</vt:lpstr>
      <vt:lpstr>PowerPoint Presentation</vt:lpstr>
      <vt:lpstr>A Graph is Eulerian if It Contains an Eulerian Cycle. </vt:lpstr>
      <vt:lpstr>A Graph is Eulerian if It Contains an Eulerian Cycle. </vt:lpstr>
      <vt:lpstr>Is the Graph for 4-Universal String Balanced? </vt:lpstr>
      <vt:lpstr>Euler’s Theorem </vt:lpstr>
      <vt:lpstr>Euler’s Theorem </vt:lpstr>
      <vt:lpstr>Recruiting an Ant to Prove Euler’s Theorem </vt:lpstr>
      <vt:lpstr>If Ant Was a Genius… </vt:lpstr>
      <vt:lpstr>A Less Intelligent Ant Would Randomly Choose a Node and Start Walking…</vt:lpstr>
      <vt:lpstr>Walking…  </vt:lpstr>
      <vt:lpstr>Walking… and Walking… </vt:lpstr>
      <vt:lpstr>Walking… and Walking… and Walking… </vt:lpstr>
      <vt:lpstr>The Ant Can Only Get Stuck at the Starting Node </vt:lpstr>
      <vt:lpstr>The Ant Has Completed a Cycle                BUT has not Proven Euler’s theorem yet…</vt:lpstr>
      <vt:lpstr>Let’s Start at a Different Node in the Green Cycle</vt:lpstr>
      <vt:lpstr>New Instructions for the Ant: </vt:lpstr>
      <vt:lpstr>An Ant Traversing Previously Constructed Cycle </vt:lpstr>
      <vt:lpstr>PowerPoint Presentation</vt:lpstr>
      <vt:lpstr>PowerPoint Presentation</vt:lpstr>
      <vt:lpstr>I Returned Back BUT… I Can Continue Walking! </vt:lpstr>
      <vt:lpstr>Enlarging the Previously Constructed Cycle </vt:lpstr>
      <vt:lpstr>PowerPoint Presentation</vt:lpstr>
      <vt:lpstr>PowerPoint Presentation</vt:lpstr>
      <vt:lpstr>PowerPoint Presentation</vt:lpstr>
      <vt:lpstr>Stuck Again!  </vt:lpstr>
      <vt:lpstr>Starting at a New Node, Again…</vt:lpstr>
      <vt:lpstr>Traversing the Previously Constructed Green-Blue Cycle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Returned Back BUT… I Can Continue Walking! </vt:lpstr>
      <vt:lpstr>Enlarging the Green-Blue Cycle</vt:lpstr>
      <vt:lpstr>Enlarging the Green-Blue Cycle</vt:lpstr>
      <vt:lpstr>I Proved Euler’s Theorem! Can I Go Home Please? </vt:lpstr>
      <vt:lpstr>  Outline</vt:lpstr>
      <vt:lpstr>PowerPoint Presentation</vt:lpstr>
      <vt:lpstr>PowerPoint Presentation</vt:lpstr>
      <vt:lpstr>PowerPoint Presentation</vt:lpstr>
      <vt:lpstr>DNA Sequencing with Read-pairs</vt:lpstr>
      <vt:lpstr>From k-mers to Paired k-mers</vt:lpstr>
      <vt:lpstr>PowerPoint Presentation</vt:lpstr>
      <vt:lpstr>PowerPoint Presentation</vt:lpstr>
      <vt:lpstr>PowerPoint Presentation</vt:lpstr>
      <vt:lpstr>String Reconstruction from Read-Pairs Problem</vt:lpstr>
      <vt:lpstr>How Would de Bruijn Assemble Paired k-mers? </vt:lpstr>
      <vt:lpstr>Paired de Bruijn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de Bruijn Graphs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Assembly</dc:title>
  <dc:creator>Colin Dewey</dc:creator>
  <cp:lastModifiedBy>Irene Ong</cp:lastModifiedBy>
  <cp:revision>180</cp:revision>
  <cp:lastPrinted>2016-09-19T20:28:28Z</cp:lastPrinted>
  <dcterms:created xsi:type="dcterms:W3CDTF">2010-09-20T13:46:42Z</dcterms:created>
  <dcterms:modified xsi:type="dcterms:W3CDTF">2017-09-21T15:59:02Z</dcterms:modified>
</cp:coreProperties>
</file>